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7773"/>
    <a:srgbClr val="FFFF99"/>
    <a:srgbClr val="0070C0"/>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34" autoAdjust="0"/>
    <p:restoredTop sz="94660"/>
  </p:normalViewPr>
  <p:slideViewPr>
    <p:cSldViewPr snapToGrid="0">
      <p:cViewPr varScale="1">
        <p:scale>
          <a:sx n="78" d="100"/>
          <a:sy n="78" d="100"/>
        </p:scale>
        <p:origin x="115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3BCBFF-6C39-4718-B5B1-0974DD9F3F7F}" type="datetimeFigureOut">
              <a:rPr lang="de-AT" smtClean="0"/>
              <a:t>23.02.2024</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287977-4C5E-4552-A44A-83519C3DDC72}" type="slidenum">
              <a:rPr lang="de-AT" smtClean="0"/>
              <a:t>‹Nr.›</a:t>
            </a:fld>
            <a:endParaRPr lang="de-AT"/>
          </a:p>
        </p:txBody>
      </p:sp>
    </p:spTree>
    <p:extLst>
      <p:ext uri="{BB962C8B-B14F-4D97-AF65-F5344CB8AC3E}">
        <p14:creationId xmlns:p14="http://schemas.microsoft.com/office/powerpoint/2010/main" val="256853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41287977-4C5E-4552-A44A-83519C3DDC72}" type="slidenum">
              <a:rPr lang="de-AT" smtClean="0"/>
              <a:t>1</a:t>
            </a:fld>
            <a:endParaRPr lang="de-AT"/>
          </a:p>
        </p:txBody>
      </p:sp>
    </p:spTree>
    <p:extLst>
      <p:ext uri="{BB962C8B-B14F-4D97-AF65-F5344CB8AC3E}">
        <p14:creationId xmlns:p14="http://schemas.microsoft.com/office/powerpoint/2010/main" val="585515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828D8-D37C-C4AE-005C-0589F5E5F8E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A5BDB6F-80E5-8A34-B6E6-ACDD68F12A5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E8EC634-6DF7-2E75-6310-7D2026BED2EB}"/>
              </a:ext>
            </a:extLst>
          </p:cNvPr>
          <p:cNvSpPr>
            <a:spLocks noGrp="1"/>
          </p:cNvSpPr>
          <p:nvPr>
            <p:ph type="body" idx="1"/>
          </p:nvPr>
        </p:nvSpPr>
        <p:spPr/>
        <p:txBody>
          <a:bodyPr/>
          <a:lstStyle/>
          <a:p>
            <a:endParaRPr lang="de-AT" dirty="0"/>
          </a:p>
        </p:txBody>
      </p:sp>
      <p:sp>
        <p:nvSpPr>
          <p:cNvPr id="4" name="Foliennummernplatzhalter 3">
            <a:extLst>
              <a:ext uri="{FF2B5EF4-FFF2-40B4-BE49-F238E27FC236}">
                <a16:creationId xmlns:a16="http://schemas.microsoft.com/office/drawing/2014/main" id="{76CCD031-451F-7200-B981-6A66BFC3FFF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287977-4C5E-4552-A44A-83519C3DDC72}" type="slidenum">
              <a:rPr kumimoji="0" lang="de-AT"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de-AT"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45036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489D5-0A53-1A5E-B410-293E56B0BBD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3F024D3-5BEC-8D20-E5BD-9EAD0116B23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EC609A8-82AE-BA79-5FC5-47CF94C6849F}"/>
              </a:ext>
            </a:extLst>
          </p:cNvPr>
          <p:cNvSpPr>
            <a:spLocks noGrp="1"/>
          </p:cNvSpPr>
          <p:nvPr>
            <p:ph type="body" idx="1"/>
          </p:nvPr>
        </p:nvSpPr>
        <p:spPr/>
        <p:txBody>
          <a:bodyPr/>
          <a:lstStyle/>
          <a:p>
            <a:endParaRPr lang="de-AT" dirty="0"/>
          </a:p>
        </p:txBody>
      </p:sp>
      <p:sp>
        <p:nvSpPr>
          <p:cNvPr id="4" name="Foliennummernplatzhalter 3">
            <a:extLst>
              <a:ext uri="{FF2B5EF4-FFF2-40B4-BE49-F238E27FC236}">
                <a16:creationId xmlns:a16="http://schemas.microsoft.com/office/drawing/2014/main" id="{315B5B14-7D29-2BCC-7387-589CE275DBD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287977-4C5E-4552-A44A-83519C3DDC72}" type="slidenum">
              <a:rPr kumimoji="0" lang="de-AT"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e-AT"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0534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67809-3150-FA17-5F2D-9960B8D8D4D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0077924-6E5A-124C-AF7E-4118E8D12C1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F2BA6B3-E5B4-5809-1FEE-42AA7557C204}"/>
              </a:ext>
            </a:extLst>
          </p:cNvPr>
          <p:cNvSpPr>
            <a:spLocks noGrp="1"/>
          </p:cNvSpPr>
          <p:nvPr>
            <p:ph type="body" idx="1"/>
          </p:nvPr>
        </p:nvSpPr>
        <p:spPr/>
        <p:txBody>
          <a:bodyPr/>
          <a:lstStyle/>
          <a:p>
            <a:endParaRPr lang="de-AT" dirty="0"/>
          </a:p>
        </p:txBody>
      </p:sp>
      <p:sp>
        <p:nvSpPr>
          <p:cNvPr id="4" name="Foliennummernplatzhalter 3">
            <a:extLst>
              <a:ext uri="{FF2B5EF4-FFF2-40B4-BE49-F238E27FC236}">
                <a16:creationId xmlns:a16="http://schemas.microsoft.com/office/drawing/2014/main" id="{5BF7BB68-66B8-CCD4-DB57-1D252C50C05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287977-4C5E-4552-A44A-83519C3DDC72}" type="slidenum">
              <a:rPr kumimoji="0" lang="de-AT"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e-AT"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61826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6F4C0-75C9-7267-0828-39461D501A5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8FB1B42-9C0E-0118-1D7F-8F6B15815F0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E17456E-07EB-251B-89AA-9A69BC4CEB96}"/>
              </a:ext>
            </a:extLst>
          </p:cNvPr>
          <p:cNvSpPr>
            <a:spLocks noGrp="1"/>
          </p:cNvSpPr>
          <p:nvPr>
            <p:ph type="body" idx="1"/>
          </p:nvPr>
        </p:nvSpPr>
        <p:spPr/>
        <p:txBody>
          <a:bodyPr/>
          <a:lstStyle/>
          <a:p>
            <a:endParaRPr lang="de-AT" dirty="0"/>
          </a:p>
        </p:txBody>
      </p:sp>
      <p:sp>
        <p:nvSpPr>
          <p:cNvPr id="4" name="Foliennummernplatzhalter 3">
            <a:extLst>
              <a:ext uri="{FF2B5EF4-FFF2-40B4-BE49-F238E27FC236}">
                <a16:creationId xmlns:a16="http://schemas.microsoft.com/office/drawing/2014/main" id="{ECE87F41-A2DE-908D-74A1-A6D22201FB3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287977-4C5E-4552-A44A-83519C3DDC72}" type="slidenum">
              <a:rPr kumimoji="0" lang="de-AT"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AT"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7914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287977-4C5E-4552-A44A-83519C3DDC72}" type="slidenum">
              <a:rPr kumimoji="0" lang="de-AT"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AT"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85515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287977-4C5E-4552-A44A-83519C3DDC72}" type="slidenum">
              <a:rPr kumimoji="0" lang="de-AT"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de-AT"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85515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287977-4C5E-4552-A44A-83519C3DDC72}" type="slidenum">
              <a:rPr kumimoji="0" lang="de-AT"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AT"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85515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287977-4C5E-4552-A44A-83519C3DDC72}" type="slidenum">
              <a:rPr kumimoji="0" lang="de-AT"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AT"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85515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A0A0F-A3D8-4A50-A8D2-BE273ECAB83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2023520-B18C-241A-3B8C-743900DA136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EE45731-CCCB-CB6C-5023-3DE01E0E308D}"/>
              </a:ext>
            </a:extLst>
          </p:cNvPr>
          <p:cNvSpPr>
            <a:spLocks noGrp="1"/>
          </p:cNvSpPr>
          <p:nvPr>
            <p:ph type="body" idx="1"/>
          </p:nvPr>
        </p:nvSpPr>
        <p:spPr/>
        <p:txBody>
          <a:bodyPr/>
          <a:lstStyle/>
          <a:p>
            <a:endParaRPr lang="de-AT" dirty="0"/>
          </a:p>
        </p:txBody>
      </p:sp>
      <p:sp>
        <p:nvSpPr>
          <p:cNvPr id="4" name="Foliennummernplatzhalter 3">
            <a:extLst>
              <a:ext uri="{FF2B5EF4-FFF2-40B4-BE49-F238E27FC236}">
                <a16:creationId xmlns:a16="http://schemas.microsoft.com/office/drawing/2014/main" id="{1D97E9A7-6595-5901-FFAF-08D387B6C8C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287977-4C5E-4552-A44A-83519C3DDC72}" type="slidenum">
              <a:rPr kumimoji="0" lang="de-AT"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AT"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73473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FBA4C-089F-6566-939F-8CACD390C39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BAB42CB-DDA6-E5ED-E810-5D971EBBCF7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BC92C39-BF9F-B544-2ACF-8F055A7BCCD2}"/>
              </a:ext>
            </a:extLst>
          </p:cNvPr>
          <p:cNvSpPr>
            <a:spLocks noGrp="1"/>
          </p:cNvSpPr>
          <p:nvPr>
            <p:ph type="body" idx="1"/>
          </p:nvPr>
        </p:nvSpPr>
        <p:spPr/>
        <p:txBody>
          <a:bodyPr/>
          <a:lstStyle/>
          <a:p>
            <a:endParaRPr lang="de-AT" dirty="0"/>
          </a:p>
        </p:txBody>
      </p:sp>
      <p:sp>
        <p:nvSpPr>
          <p:cNvPr id="4" name="Foliennummernplatzhalter 3">
            <a:extLst>
              <a:ext uri="{FF2B5EF4-FFF2-40B4-BE49-F238E27FC236}">
                <a16:creationId xmlns:a16="http://schemas.microsoft.com/office/drawing/2014/main" id="{FCF2F439-BA70-5DD4-B333-0CFD99D5D74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287977-4C5E-4552-A44A-83519C3DDC72}" type="slidenum">
              <a:rPr kumimoji="0" lang="de-AT"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AT"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18090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CBF1E-1EF5-3DB8-4BAA-98499244156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30AFCEC-5E5E-1B1E-4B5F-E20DA2F4378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6DFE1F3-5D71-2DD0-E91B-CB65952AA2FA}"/>
              </a:ext>
            </a:extLst>
          </p:cNvPr>
          <p:cNvSpPr>
            <a:spLocks noGrp="1"/>
          </p:cNvSpPr>
          <p:nvPr>
            <p:ph type="body" idx="1"/>
          </p:nvPr>
        </p:nvSpPr>
        <p:spPr/>
        <p:txBody>
          <a:bodyPr/>
          <a:lstStyle/>
          <a:p>
            <a:endParaRPr lang="de-AT" dirty="0"/>
          </a:p>
        </p:txBody>
      </p:sp>
      <p:sp>
        <p:nvSpPr>
          <p:cNvPr id="4" name="Foliennummernplatzhalter 3">
            <a:extLst>
              <a:ext uri="{FF2B5EF4-FFF2-40B4-BE49-F238E27FC236}">
                <a16:creationId xmlns:a16="http://schemas.microsoft.com/office/drawing/2014/main" id="{ADF11434-A70A-E4DA-AA6A-5130C727C00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287977-4C5E-4552-A44A-83519C3DDC72}" type="slidenum">
              <a:rPr kumimoji="0" lang="de-AT"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AT"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11824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E4AD8-0C9F-A297-99E9-FE652DC3241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C7212E3-740F-6EC1-3B22-4EBAE142512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7669721-2AF0-27C0-F1FE-90BA4FF9316B}"/>
              </a:ext>
            </a:extLst>
          </p:cNvPr>
          <p:cNvSpPr>
            <a:spLocks noGrp="1"/>
          </p:cNvSpPr>
          <p:nvPr>
            <p:ph type="body" idx="1"/>
          </p:nvPr>
        </p:nvSpPr>
        <p:spPr/>
        <p:txBody>
          <a:bodyPr/>
          <a:lstStyle/>
          <a:p>
            <a:endParaRPr lang="de-AT" dirty="0"/>
          </a:p>
        </p:txBody>
      </p:sp>
      <p:sp>
        <p:nvSpPr>
          <p:cNvPr id="4" name="Foliennummernplatzhalter 3">
            <a:extLst>
              <a:ext uri="{FF2B5EF4-FFF2-40B4-BE49-F238E27FC236}">
                <a16:creationId xmlns:a16="http://schemas.microsoft.com/office/drawing/2014/main" id="{8B8BE897-124A-1DA5-6110-FC533C4421A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287977-4C5E-4552-A44A-83519C3DDC72}" type="slidenum">
              <a:rPr kumimoji="0" lang="de-AT"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e-AT"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61160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532C71-65F2-F2B2-81E7-848A9F892F5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4893CD08-B9A5-658B-1BFA-BD55CF6BA9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DB84666D-140D-CD46-C370-A319013D81D4}"/>
              </a:ext>
            </a:extLst>
          </p:cNvPr>
          <p:cNvSpPr>
            <a:spLocks noGrp="1"/>
          </p:cNvSpPr>
          <p:nvPr>
            <p:ph type="dt" sz="half" idx="10"/>
          </p:nvPr>
        </p:nvSpPr>
        <p:spPr/>
        <p:txBody>
          <a:bodyPr/>
          <a:lstStyle/>
          <a:p>
            <a:fld id="{EE130893-4E67-4225-87F7-DE86D93543FB}" type="datetimeFigureOut">
              <a:rPr lang="de-AT" smtClean="0"/>
              <a:t>23.02.2024</a:t>
            </a:fld>
            <a:endParaRPr lang="de-AT"/>
          </a:p>
        </p:txBody>
      </p:sp>
      <p:sp>
        <p:nvSpPr>
          <p:cNvPr id="5" name="Fußzeilenplatzhalter 4">
            <a:extLst>
              <a:ext uri="{FF2B5EF4-FFF2-40B4-BE49-F238E27FC236}">
                <a16:creationId xmlns:a16="http://schemas.microsoft.com/office/drawing/2014/main" id="{CE2EF54E-A68A-1C2C-2B00-FAC376F68FA5}"/>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E7AD324C-9420-C415-C041-DDA576B778D2}"/>
              </a:ext>
            </a:extLst>
          </p:cNvPr>
          <p:cNvSpPr>
            <a:spLocks noGrp="1"/>
          </p:cNvSpPr>
          <p:nvPr>
            <p:ph type="sldNum" sz="quarter" idx="12"/>
          </p:nvPr>
        </p:nvSpPr>
        <p:spPr/>
        <p:txBody>
          <a:bodyPr/>
          <a:lstStyle/>
          <a:p>
            <a:fld id="{177E8085-D05D-4331-834B-8BC62A96BC1B}" type="slidenum">
              <a:rPr lang="de-AT" smtClean="0"/>
              <a:t>‹Nr.›</a:t>
            </a:fld>
            <a:endParaRPr lang="de-AT"/>
          </a:p>
        </p:txBody>
      </p:sp>
    </p:spTree>
    <p:extLst>
      <p:ext uri="{BB962C8B-B14F-4D97-AF65-F5344CB8AC3E}">
        <p14:creationId xmlns:p14="http://schemas.microsoft.com/office/powerpoint/2010/main" val="1340567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ECC1DC-46A3-0AB2-6EBE-8E856EDE349D}"/>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1E4674CF-774C-33FB-16A8-9DC452EBAF47}"/>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6DA5042C-4B5F-7D70-F0CC-06471064AAFE}"/>
              </a:ext>
            </a:extLst>
          </p:cNvPr>
          <p:cNvSpPr>
            <a:spLocks noGrp="1"/>
          </p:cNvSpPr>
          <p:nvPr>
            <p:ph type="dt" sz="half" idx="10"/>
          </p:nvPr>
        </p:nvSpPr>
        <p:spPr/>
        <p:txBody>
          <a:bodyPr/>
          <a:lstStyle/>
          <a:p>
            <a:fld id="{EE130893-4E67-4225-87F7-DE86D93543FB}" type="datetimeFigureOut">
              <a:rPr lang="de-AT" smtClean="0"/>
              <a:t>23.02.2024</a:t>
            </a:fld>
            <a:endParaRPr lang="de-AT"/>
          </a:p>
        </p:txBody>
      </p:sp>
      <p:sp>
        <p:nvSpPr>
          <p:cNvPr id="5" name="Fußzeilenplatzhalter 4">
            <a:extLst>
              <a:ext uri="{FF2B5EF4-FFF2-40B4-BE49-F238E27FC236}">
                <a16:creationId xmlns:a16="http://schemas.microsoft.com/office/drawing/2014/main" id="{7CFC0A25-B661-3DE1-57C7-0E5D26B04B18}"/>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4EC2D09D-F1AE-9567-A92F-340BC07C1023}"/>
              </a:ext>
            </a:extLst>
          </p:cNvPr>
          <p:cNvSpPr>
            <a:spLocks noGrp="1"/>
          </p:cNvSpPr>
          <p:nvPr>
            <p:ph type="sldNum" sz="quarter" idx="12"/>
          </p:nvPr>
        </p:nvSpPr>
        <p:spPr/>
        <p:txBody>
          <a:bodyPr/>
          <a:lstStyle/>
          <a:p>
            <a:fld id="{177E8085-D05D-4331-834B-8BC62A96BC1B}" type="slidenum">
              <a:rPr lang="de-AT" smtClean="0"/>
              <a:t>‹Nr.›</a:t>
            </a:fld>
            <a:endParaRPr lang="de-AT"/>
          </a:p>
        </p:txBody>
      </p:sp>
    </p:spTree>
    <p:extLst>
      <p:ext uri="{BB962C8B-B14F-4D97-AF65-F5344CB8AC3E}">
        <p14:creationId xmlns:p14="http://schemas.microsoft.com/office/powerpoint/2010/main" val="303190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4BCED8D8-78B5-F053-F041-46946538781A}"/>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C8B131CD-8314-661A-5614-8E15EC0FB58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71BDD22B-9719-B28D-2714-19B3109225F2}"/>
              </a:ext>
            </a:extLst>
          </p:cNvPr>
          <p:cNvSpPr>
            <a:spLocks noGrp="1"/>
          </p:cNvSpPr>
          <p:nvPr>
            <p:ph type="dt" sz="half" idx="10"/>
          </p:nvPr>
        </p:nvSpPr>
        <p:spPr/>
        <p:txBody>
          <a:bodyPr/>
          <a:lstStyle/>
          <a:p>
            <a:fld id="{EE130893-4E67-4225-87F7-DE86D93543FB}" type="datetimeFigureOut">
              <a:rPr lang="de-AT" smtClean="0"/>
              <a:t>23.02.2024</a:t>
            </a:fld>
            <a:endParaRPr lang="de-AT"/>
          </a:p>
        </p:txBody>
      </p:sp>
      <p:sp>
        <p:nvSpPr>
          <p:cNvPr id="5" name="Fußzeilenplatzhalter 4">
            <a:extLst>
              <a:ext uri="{FF2B5EF4-FFF2-40B4-BE49-F238E27FC236}">
                <a16:creationId xmlns:a16="http://schemas.microsoft.com/office/drawing/2014/main" id="{ACE6B09B-6AC3-A948-FD54-7D8A579EBE09}"/>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CEB134FE-C23B-99BC-F911-B4A43D2099E2}"/>
              </a:ext>
            </a:extLst>
          </p:cNvPr>
          <p:cNvSpPr>
            <a:spLocks noGrp="1"/>
          </p:cNvSpPr>
          <p:nvPr>
            <p:ph type="sldNum" sz="quarter" idx="12"/>
          </p:nvPr>
        </p:nvSpPr>
        <p:spPr/>
        <p:txBody>
          <a:bodyPr/>
          <a:lstStyle/>
          <a:p>
            <a:fld id="{177E8085-D05D-4331-834B-8BC62A96BC1B}" type="slidenum">
              <a:rPr lang="de-AT" smtClean="0"/>
              <a:t>‹Nr.›</a:t>
            </a:fld>
            <a:endParaRPr lang="de-AT"/>
          </a:p>
        </p:txBody>
      </p:sp>
    </p:spTree>
    <p:extLst>
      <p:ext uri="{BB962C8B-B14F-4D97-AF65-F5344CB8AC3E}">
        <p14:creationId xmlns:p14="http://schemas.microsoft.com/office/powerpoint/2010/main" val="1066677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D675DA-5F52-1D58-4D11-7CDAC40C253E}"/>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EAF98484-CAC3-7EE0-E326-350ECDFC408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CE08AAB8-BF0B-B599-E6E7-D99B8E01724B}"/>
              </a:ext>
            </a:extLst>
          </p:cNvPr>
          <p:cNvSpPr>
            <a:spLocks noGrp="1"/>
          </p:cNvSpPr>
          <p:nvPr>
            <p:ph type="dt" sz="half" idx="10"/>
          </p:nvPr>
        </p:nvSpPr>
        <p:spPr/>
        <p:txBody>
          <a:bodyPr/>
          <a:lstStyle/>
          <a:p>
            <a:fld id="{EE130893-4E67-4225-87F7-DE86D93543FB}" type="datetimeFigureOut">
              <a:rPr lang="de-AT" smtClean="0"/>
              <a:t>23.02.2024</a:t>
            </a:fld>
            <a:endParaRPr lang="de-AT"/>
          </a:p>
        </p:txBody>
      </p:sp>
      <p:sp>
        <p:nvSpPr>
          <p:cNvPr id="5" name="Fußzeilenplatzhalter 4">
            <a:extLst>
              <a:ext uri="{FF2B5EF4-FFF2-40B4-BE49-F238E27FC236}">
                <a16:creationId xmlns:a16="http://schemas.microsoft.com/office/drawing/2014/main" id="{39041BAB-1C11-7AE5-44A0-413B22CBB450}"/>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D80F37A1-1EA7-1DA6-7B3B-0AECD8A1ECA3}"/>
              </a:ext>
            </a:extLst>
          </p:cNvPr>
          <p:cNvSpPr>
            <a:spLocks noGrp="1"/>
          </p:cNvSpPr>
          <p:nvPr>
            <p:ph type="sldNum" sz="quarter" idx="12"/>
          </p:nvPr>
        </p:nvSpPr>
        <p:spPr/>
        <p:txBody>
          <a:bodyPr/>
          <a:lstStyle/>
          <a:p>
            <a:fld id="{177E8085-D05D-4331-834B-8BC62A96BC1B}" type="slidenum">
              <a:rPr lang="de-AT" smtClean="0"/>
              <a:t>‹Nr.›</a:t>
            </a:fld>
            <a:endParaRPr lang="de-AT"/>
          </a:p>
        </p:txBody>
      </p:sp>
    </p:spTree>
    <p:extLst>
      <p:ext uri="{BB962C8B-B14F-4D97-AF65-F5344CB8AC3E}">
        <p14:creationId xmlns:p14="http://schemas.microsoft.com/office/powerpoint/2010/main" val="1006041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7D838F-3A94-01B9-93C0-82676FA14BC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AT"/>
          </a:p>
        </p:txBody>
      </p:sp>
      <p:sp>
        <p:nvSpPr>
          <p:cNvPr id="3" name="Textplatzhalter 2">
            <a:extLst>
              <a:ext uri="{FF2B5EF4-FFF2-40B4-BE49-F238E27FC236}">
                <a16:creationId xmlns:a16="http://schemas.microsoft.com/office/drawing/2014/main" id="{810AA911-6037-9621-3D1B-38EAAB3EBD9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55583E84-C20C-E975-488B-79A7753BE26A}"/>
              </a:ext>
            </a:extLst>
          </p:cNvPr>
          <p:cNvSpPr>
            <a:spLocks noGrp="1"/>
          </p:cNvSpPr>
          <p:nvPr>
            <p:ph type="dt" sz="half" idx="10"/>
          </p:nvPr>
        </p:nvSpPr>
        <p:spPr/>
        <p:txBody>
          <a:bodyPr/>
          <a:lstStyle/>
          <a:p>
            <a:fld id="{EE130893-4E67-4225-87F7-DE86D93543FB}" type="datetimeFigureOut">
              <a:rPr lang="de-AT" smtClean="0"/>
              <a:t>23.02.2024</a:t>
            </a:fld>
            <a:endParaRPr lang="de-AT"/>
          </a:p>
        </p:txBody>
      </p:sp>
      <p:sp>
        <p:nvSpPr>
          <p:cNvPr id="5" name="Fußzeilenplatzhalter 4">
            <a:extLst>
              <a:ext uri="{FF2B5EF4-FFF2-40B4-BE49-F238E27FC236}">
                <a16:creationId xmlns:a16="http://schemas.microsoft.com/office/drawing/2014/main" id="{59D1E125-CB67-9602-1697-70C8A645C4B4}"/>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3A854034-972B-AAA6-6FC8-5FD7C8EEFD7A}"/>
              </a:ext>
            </a:extLst>
          </p:cNvPr>
          <p:cNvSpPr>
            <a:spLocks noGrp="1"/>
          </p:cNvSpPr>
          <p:nvPr>
            <p:ph type="sldNum" sz="quarter" idx="12"/>
          </p:nvPr>
        </p:nvSpPr>
        <p:spPr/>
        <p:txBody>
          <a:bodyPr/>
          <a:lstStyle/>
          <a:p>
            <a:fld id="{177E8085-D05D-4331-834B-8BC62A96BC1B}" type="slidenum">
              <a:rPr lang="de-AT" smtClean="0"/>
              <a:t>‹Nr.›</a:t>
            </a:fld>
            <a:endParaRPr lang="de-AT"/>
          </a:p>
        </p:txBody>
      </p:sp>
    </p:spTree>
    <p:extLst>
      <p:ext uri="{BB962C8B-B14F-4D97-AF65-F5344CB8AC3E}">
        <p14:creationId xmlns:p14="http://schemas.microsoft.com/office/powerpoint/2010/main" val="615186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808789-37FD-5F3C-8E65-76F00D80AF2C}"/>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84E26538-3B6B-EA9C-BA0B-12A323D187A0}"/>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DC5147CA-874D-DDC1-626B-FB19977773E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F5B20AF3-47F1-2106-21A7-31726E777B85}"/>
              </a:ext>
            </a:extLst>
          </p:cNvPr>
          <p:cNvSpPr>
            <a:spLocks noGrp="1"/>
          </p:cNvSpPr>
          <p:nvPr>
            <p:ph type="dt" sz="half" idx="10"/>
          </p:nvPr>
        </p:nvSpPr>
        <p:spPr/>
        <p:txBody>
          <a:bodyPr/>
          <a:lstStyle/>
          <a:p>
            <a:fld id="{EE130893-4E67-4225-87F7-DE86D93543FB}" type="datetimeFigureOut">
              <a:rPr lang="de-AT" smtClean="0"/>
              <a:t>23.02.2024</a:t>
            </a:fld>
            <a:endParaRPr lang="de-AT"/>
          </a:p>
        </p:txBody>
      </p:sp>
      <p:sp>
        <p:nvSpPr>
          <p:cNvPr id="6" name="Fußzeilenplatzhalter 5">
            <a:extLst>
              <a:ext uri="{FF2B5EF4-FFF2-40B4-BE49-F238E27FC236}">
                <a16:creationId xmlns:a16="http://schemas.microsoft.com/office/drawing/2014/main" id="{90DD86BD-21A2-2ECE-1FF3-83A858B597FE}"/>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7D506706-BA6D-CF8F-84BD-C8E1278EBC55}"/>
              </a:ext>
            </a:extLst>
          </p:cNvPr>
          <p:cNvSpPr>
            <a:spLocks noGrp="1"/>
          </p:cNvSpPr>
          <p:nvPr>
            <p:ph type="sldNum" sz="quarter" idx="12"/>
          </p:nvPr>
        </p:nvSpPr>
        <p:spPr/>
        <p:txBody>
          <a:bodyPr/>
          <a:lstStyle/>
          <a:p>
            <a:fld id="{177E8085-D05D-4331-834B-8BC62A96BC1B}" type="slidenum">
              <a:rPr lang="de-AT" smtClean="0"/>
              <a:t>‹Nr.›</a:t>
            </a:fld>
            <a:endParaRPr lang="de-AT"/>
          </a:p>
        </p:txBody>
      </p:sp>
    </p:spTree>
    <p:extLst>
      <p:ext uri="{BB962C8B-B14F-4D97-AF65-F5344CB8AC3E}">
        <p14:creationId xmlns:p14="http://schemas.microsoft.com/office/powerpoint/2010/main" val="1455380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06CB5C-5467-F7E7-82BE-D0FA347B3C42}"/>
              </a:ext>
            </a:extLst>
          </p:cNvPr>
          <p:cNvSpPr>
            <a:spLocks noGrp="1"/>
          </p:cNvSpPr>
          <p:nvPr>
            <p:ph type="title"/>
          </p:nvPr>
        </p:nvSpPr>
        <p:spPr>
          <a:xfrm>
            <a:off x="839788" y="365125"/>
            <a:ext cx="10515600"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id="{3AECAD14-09DA-08EB-C0F8-56F5ACC82B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2493349C-1B36-743E-8F03-6BEA64AC7856}"/>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id="{51B9E5D7-BBC3-7EE3-6703-0088266CF6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A6F988CD-BE74-EB47-597C-7BB509BB9A9E}"/>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id="{5A4A6775-5F79-564A-EF57-DD17F4EA6932}"/>
              </a:ext>
            </a:extLst>
          </p:cNvPr>
          <p:cNvSpPr>
            <a:spLocks noGrp="1"/>
          </p:cNvSpPr>
          <p:nvPr>
            <p:ph type="dt" sz="half" idx="10"/>
          </p:nvPr>
        </p:nvSpPr>
        <p:spPr/>
        <p:txBody>
          <a:bodyPr/>
          <a:lstStyle/>
          <a:p>
            <a:fld id="{EE130893-4E67-4225-87F7-DE86D93543FB}" type="datetimeFigureOut">
              <a:rPr lang="de-AT" smtClean="0"/>
              <a:t>23.02.2024</a:t>
            </a:fld>
            <a:endParaRPr lang="de-AT"/>
          </a:p>
        </p:txBody>
      </p:sp>
      <p:sp>
        <p:nvSpPr>
          <p:cNvPr id="8" name="Fußzeilenplatzhalter 7">
            <a:extLst>
              <a:ext uri="{FF2B5EF4-FFF2-40B4-BE49-F238E27FC236}">
                <a16:creationId xmlns:a16="http://schemas.microsoft.com/office/drawing/2014/main" id="{D3D8CE74-2282-B56E-9107-1AF5E821FC54}"/>
              </a:ext>
            </a:extLst>
          </p:cNvPr>
          <p:cNvSpPr>
            <a:spLocks noGrp="1"/>
          </p:cNvSpPr>
          <p:nvPr>
            <p:ph type="ftr" sz="quarter" idx="11"/>
          </p:nvPr>
        </p:nvSpPr>
        <p:spPr/>
        <p:txBody>
          <a:bodyPr/>
          <a:lstStyle/>
          <a:p>
            <a:endParaRPr lang="de-AT"/>
          </a:p>
        </p:txBody>
      </p:sp>
      <p:sp>
        <p:nvSpPr>
          <p:cNvPr id="9" name="Foliennummernplatzhalter 8">
            <a:extLst>
              <a:ext uri="{FF2B5EF4-FFF2-40B4-BE49-F238E27FC236}">
                <a16:creationId xmlns:a16="http://schemas.microsoft.com/office/drawing/2014/main" id="{D1DF2EFB-D5A5-1022-4298-E1F7F65C3256}"/>
              </a:ext>
            </a:extLst>
          </p:cNvPr>
          <p:cNvSpPr>
            <a:spLocks noGrp="1"/>
          </p:cNvSpPr>
          <p:nvPr>
            <p:ph type="sldNum" sz="quarter" idx="12"/>
          </p:nvPr>
        </p:nvSpPr>
        <p:spPr/>
        <p:txBody>
          <a:bodyPr/>
          <a:lstStyle/>
          <a:p>
            <a:fld id="{177E8085-D05D-4331-834B-8BC62A96BC1B}" type="slidenum">
              <a:rPr lang="de-AT" smtClean="0"/>
              <a:t>‹Nr.›</a:t>
            </a:fld>
            <a:endParaRPr lang="de-AT"/>
          </a:p>
        </p:txBody>
      </p:sp>
    </p:spTree>
    <p:extLst>
      <p:ext uri="{BB962C8B-B14F-4D97-AF65-F5344CB8AC3E}">
        <p14:creationId xmlns:p14="http://schemas.microsoft.com/office/powerpoint/2010/main" val="483758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D9AE6B-7C65-B312-9DBF-13339237A7D0}"/>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3CB4A075-FC8A-510D-087B-61BCF4786C57}"/>
              </a:ext>
            </a:extLst>
          </p:cNvPr>
          <p:cNvSpPr>
            <a:spLocks noGrp="1"/>
          </p:cNvSpPr>
          <p:nvPr>
            <p:ph type="dt" sz="half" idx="10"/>
          </p:nvPr>
        </p:nvSpPr>
        <p:spPr/>
        <p:txBody>
          <a:bodyPr/>
          <a:lstStyle/>
          <a:p>
            <a:fld id="{EE130893-4E67-4225-87F7-DE86D93543FB}" type="datetimeFigureOut">
              <a:rPr lang="de-AT" smtClean="0"/>
              <a:t>23.02.2024</a:t>
            </a:fld>
            <a:endParaRPr lang="de-AT"/>
          </a:p>
        </p:txBody>
      </p:sp>
      <p:sp>
        <p:nvSpPr>
          <p:cNvPr id="4" name="Fußzeilenplatzhalter 3">
            <a:extLst>
              <a:ext uri="{FF2B5EF4-FFF2-40B4-BE49-F238E27FC236}">
                <a16:creationId xmlns:a16="http://schemas.microsoft.com/office/drawing/2014/main" id="{39D3580C-17E1-E039-41E0-5BCB698BE892}"/>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96F11014-7742-CA04-7126-3786CCA0A9AA}"/>
              </a:ext>
            </a:extLst>
          </p:cNvPr>
          <p:cNvSpPr>
            <a:spLocks noGrp="1"/>
          </p:cNvSpPr>
          <p:nvPr>
            <p:ph type="sldNum" sz="quarter" idx="12"/>
          </p:nvPr>
        </p:nvSpPr>
        <p:spPr/>
        <p:txBody>
          <a:bodyPr/>
          <a:lstStyle/>
          <a:p>
            <a:fld id="{177E8085-D05D-4331-834B-8BC62A96BC1B}" type="slidenum">
              <a:rPr lang="de-AT" smtClean="0"/>
              <a:t>‹Nr.›</a:t>
            </a:fld>
            <a:endParaRPr lang="de-AT"/>
          </a:p>
        </p:txBody>
      </p:sp>
    </p:spTree>
    <p:extLst>
      <p:ext uri="{BB962C8B-B14F-4D97-AF65-F5344CB8AC3E}">
        <p14:creationId xmlns:p14="http://schemas.microsoft.com/office/powerpoint/2010/main" val="258040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362DA933-3833-FBBF-3660-C4FD99E3F58A}"/>
              </a:ext>
            </a:extLst>
          </p:cNvPr>
          <p:cNvSpPr>
            <a:spLocks noGrp="1"/>
          </p:cNvSpPr>
          <p:nvPr>
            <p:ph type="dt" sz="half" idx="10"/>
          </p:nvPr>
        </p:nvSpPr>
        <p:spPr/>
        <p:txBody>
          <a:bodyPr/>
          <a:lstStyle/>
          <a:p>
            <a:fld id="{EE130893-4E67-4225-87F7-DE86D93543FB}" type="datetimeFigureOut">
              <a:rPr lang="de-AT" smtClean="0"/>
              <a:t>23.02.2024</a:t>
            </a:fld>
            <a:endParaRPr lang="de-AT"/>
          </a:p>
        </p:txBody>
      </p:sp>
      <p:sp>
        <p:nvSpPr>
          <p:cNvPr id="3" name="Fußzeilenplatzhalter 2">
            <a:extLst>
              <a:ext uri="{FF2B5EF4-FFF2-40B4-BE49-F238E27FC236}">
                <a16:creationId xmlns:a16="http://schemas.microsoft.com/office/drawing/2014/main" id="{40B77F2D-BF15-AF41-A663-AEA639053A78}"/>
              </a:ext>
            </a:extLst>
          </p:cNvPr>
          <p:cNvSpPr>
            <a:spLocks noGrp="1"/>
          </p:cNvSpPr>
          <p:nvPr>
            <p:ph type="ftr" sz="quarter" idx="11"/>
          </p:nvPr>
        </p:nvSpPr>
        <p:spPr/>
        <p:txBody>
          <a:bodyPr/>
          <a:lstStyle/>
          <a:p>
            <a:endParaRPr lang="de-AT"/>
          </a:p>
        </p:txBody>
      </p:sp>
      <p:sp>
        <p:nvSpPr>
          <p:cNvPr id="4" name="Foliennummernplatzhalter 3">
            <a:extLst>
              <a:ext uri="{FF2B5EF4-FFF2-40B4-BE49-F238E27FC236}">
                <a16:creationId xmlns:a16="http://schemas.microsoft.com/office/drawing/2014/main" id="{333CBF36-1B06-CC2F-4C5B-13B37B194B39}"/>
              </a:ext>
            </a:extLst>
          </p:cNvPr>
          <p:cNvSpPr>
            <a:spLocks noGrp="1"/>
          </p:cNvSpPr>
          <p:nvPr>
            <p:ph type="sldNum" sz="quarter" idx="12"/>
          </p:nvPr>
        </p:nvSpPr>
        <p:spPr/>
        <p:txBody>
          <a:bodyPr/>
          <a:lstStyle/>
          <a:p>
            <a:fld id="{177E8085-D05D-4331-834B-8BC62A96BC1B}" type="slidenum">
              <a:rPr lang="de-AT" smtClean="0"/>
              <a:t>‹Nr.›</a:t>
            </a:fld>
            <a:endParaRPr lang="de-AT"/>
          </a:p>
        </p:txBody>
      </p:sp>
    </p:spTree>
    <p:extLst>
      <p:ext uri="{BB962C8B-B14F-4D97-AF65-F5344CB8AC3E}">
        <p14:creationId xmlns:p14="http://schemas.microsoft.com/office/powerpoint/2010/main" val="2894080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C12A22-18FE-72A8-B079-6C6034B11C6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Inhaltsplatzhalter 2">
            <a:extLst>
              <a:ext uri="{FF2B5EF4-FFF2-40B4-BE49-F238E27FC236}">
                <a16:creationId xmlns:a16="http://schemas.microsoft.com/office/drawing/2014/main" id="{0B08E707-8C2F-0755-2B5F-A821435246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id="{B2165990-8C57-F3BA-1097-849E6B4E6B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F7ED03E-E047-B445-C6B2-C7A6B087E07B}"/>
              </a:ext>
            </a:extLst>
          </p:cNvPr>
          <p:cNvSpPr>
            <a:spLocks noGrp="1"/>
          </p:cNvSpPr>
          <p:nvPr>
            <p:ph type="dt" sz="half" idx="10"/>
          </p:nvPr>
        </p:nvSpPr>
        <p:spPr/>
        <p:txBody>
          <a:bodyPr/>
          <a:lstStyle/>
          <a:p>
            <a:fld id="{EE130893-4E67-4225-87F7-DE86D93543FB}" type="datetimeFigureOut">
              <a:rPr lang="de-AT" smtClean="0"/>
              <a:t>23.02.2024</a:t>
            </a:fld>
            <a:endParaRPr lang="de-AT"/>
          </a:p>
        </p:txBody>
      </p:sp>
      <p:sp>
        <p:nvSpPr>
          <p:cNvPr id="6" name="Fußzeilenplatzhalter 5">
            <a:extLst>
              <a:ext uri="{FF2B5EF4-FFF2-40B4-BE49-F238E27FC236}">
                <a16:creationId xmlns:a16="http://schemas.microsoft.com/office/drawing/2014/main" id="{5F8EE973-C3D4-4328-D989-0F9EB1291432}"/>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01D6AA20-DC76-61C7-75E7-038D610B6618}"/>
              </a:ext>
            </a:extLst>
          </p:cNvPr>
          <p:cNvSpPr>
            <a:spLocks noGrp="1"/>
          </p:cNvSpPr>
          <p:nvPr>
            <p:ph type="sldNum" sz="quarter" idx="12"/>
          </p:nvPr>
        </p:nvSpPr>
        <p:spPr/>
        <p:txBody>
          <a:bodyPr/>
          <a:lstStyle/>
          <a:p>
            <a:fld id="{177E8085-D05D-4331-834B-8BC62A96BC1B}" type="slidenum">
              <a:rPr lang="de-AT" smtClean="0"/>
              <a:t>‹Nr.›</a:t>
            </a:fld>
            <a:endParaRPr lang="de-AT"/>
          </a:p>
        </p:txBody>
      </p:sp>
    </p:spTree>
    <p:extLst>
      <p:ext uri="{BB962C8B-B14F-4D97-AF65-F5344CB8AC3E}">
        <p14:creationId xmlns:p14="http://schemas.microsoft.com/office/powerpoint/2010/main" val="3431676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DE251E-4470-99BC-FF85-AA08D7E64AA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Bildplatzhalter 2">
            <a:extLst>
              <a:ext uri="{FF2B5EF4-FFF2-40B4-BE49-F238E27FC236}">
                <a16:creationId xmlns:a16="http://schemas.microsoft.com/office/drawing/2014/main" id="{48642DD0-28A7-EC85-9299-EE9A52AEC6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platzhalter 3">
            <a:extLst>
              <a:ext uri="{FF2B5EF4-FFF2-40B4-BE49-F238E27FC236}">
                <a16:creationId xmlns:a16="http://schemas.microsoft.com/office/drawing/2014/main" id="{9AEBFFBF-4467-B8E2-5A21-2FADFD7391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ABF6634-6846-E996-6F40-0E227AC3A94E}"/>
              </a:ext>
            </a:extLst>
          </p:cNvPr>
          <p:cNvSpPr>
            <a:spLocks noGrp="1"/>
          </p:cNvSpPr>
          <p:nvPr>
            <p:ph type="dt" sz="half" idx="10"/>
          </p:nvPr>
        </p:nvSpPr>
        <p:spPr/>
        <p:txBody>
          <a:bodyPr/>
          <a:lstStyle/>
          <a:p>
            <a:fld id="{EE130893-4E67-4225-87F7-DE86D93543FB}" type="datetimeFigureOut">
              <a:rPr lang="de-AT" smtClean="0"/>
              <a:t>23.02.2024</a:t>
            </a:fld>
            <a:endParaRPr lang="de-AT"/>
          </a:p>
        </p:txBody>
      </p:sp>
      <p:sp>
        <p:nvSpPr>
          <p:cNvPr id="6" name="Fußzeilenplatzhalter 5">
            <a:extLst>
              <a:ext uri="{FF2B5EF4-FFF2-40B4-BE49-F238E27FC236}">
                <a16:creationId xmlns:a16="http://schemas.microsoft.com/office/drawing/2014/main" id="{4ECF447D-B6F9-237D-FE87-FEF5A60D7283}"/>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6666521F-AE40-2287-E1E9-619538B140A1}"/>
              </a:ext>
            </a:extLst>
          </p:cNvPr>
          <p:cNvSpPr>
            <a:spLocks noGrp="1"/>
          </p:cNvSpPr>
          <p:nvPr>
            <p:ph type="sldNum" sz="quarter" idx="12"/>
          </p:nvPr>
        </p:nvSpPr>
        <p:spPr/>
        <p:txBody>
          <a:bodyPr/>
          <a:lstStyle/>
          <a:p>
            <a:fld id="{177E8085-D05D-4331-834B-8BC62A96BC1B}" type="slidenum">
              <a:rPr lang="de-AT" smtClean="0"/>
              <a:t>‹Nr.›</a:t>
            </a:fld>
            <a:endParaRPr lang="de-AT"/>
          </a:p>
        </p:txBody>
      </p:sp>
    </p:spTree>
    <p:extLst>
      <p:ext uri="{BB962C8B-B14F-4D97-AF65-F5344CB8AC3E}">
        <p14:creationId xmlns:p14="http://schemas.microsoft.com/office/powerpoint/2010/main" val="3662285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A5DDC86C-2D42-2229-F0BE-DEEFED70EC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1446926D-30DF-71BC-283D-63C86A10CE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DCE25A13-280C-AE1E-676B-AE1C57E814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E130893-4E67-4225-87F7-DE86D93543FB}" type="datetimeFigureOut">
              <a:rPr lang="de-AT" smtClean="0"/>
              <a:t>23.02.2024</a:t>
            </a:fld>
            <a:endParaRPr lang="de-AT"/>
          </a:p>
        </p:txBody>
      </p:sp>
      <p:sp>
        <p:nvSpPr>
          <p:cNvPr id="5" name="Fußzeilenplatzhalter 4">
            <a:extLst>
              <a:ext uri="{FF2B5EF4-FFF2-40B4-BE49-F238E27FC236}">
                <a16:creationId xmlns:a16="http://schemas.microsoft.com/office/drawing/2014/main" id="{6C5643A4-B853-995E-6619-B0D64365C8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AT"/>
          </a:p>
        </p:txBody>
      </p:sp>
      <p:sp>
        <p:nvSpPr>
          <p:cNvPr id="6" name="Foliennummernplatzhalter 5">
            <a:extLst>
              <a:ext uri="{FF2B5EF4-FFF2-40B4-BE49-F238E27FC236}">
                <a16:creationId xmlns:a16="http://schemas.microsoft.com/office/drawing/2014/main" id="{C09E367A-C788-43C0-AB5D-A82589586E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7E8085-D05D-4331-834B-8BC62A96BC1B}" type="slidenum">
              <a:rPr lang="de-AT" smtClean="0"/>
              <a:t>‹Nr.›</a:t>
            </a:fld>
            <a:endParaRPr lang="de-AT"/>
          </a:p>
        </p:txBody>
      </p:sp>
    </p:spTree>
    <p:extLst>
      <p:ext uri="{BB962C8B-B14F-4D97-AF65-F5344CB8AC3E}">
        <p14:creationId xmlns:p14="http://schemas.microsoft.com/office/powerpoint/2010/main" val="8805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16.jpe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1.jpe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51.jpe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2.jp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hyperlink" Target="mailto:dreambeachretreat@reise.com"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1.jpe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11.jpg"/><Relationship Id="rId5" Type="http://schemas.openxmlformats.org/officeDocument/2006/relationships/image" Target="../media/image5.png"/><Relationship Id="rId10" Type="http://schemas.openxmlformats.org/officeDocument/2006/relationships/image" Target="../media/image10.jpg"/><Relationship Id="rId4" Type="http://schemas.openxmlformats.org/officeDocument/2006/relationships/image" Target="../media/image2.png"/><Relationship Id="rId9" Type="http://schemas.openxmlformats.org/officeDocument/2006/relationships/image" Target="../media/image9.jp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16.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jpeg"/><Relationship Id="rId7"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6.jpeg"/><Relationship Id="rId10" Type="http://schemas.openxmlformats.org/officeDocument/2006/relationships/image" Target="../media/image23.jpeg"/><Relationship Id="rId4" Type="http://schemas.openxmlformats.org/officeDocument/2006/relationships/image" Target="../media/image2.png"/><Relationship Id="rId9" Type="http://schemas.openxmlformats.org/officeDocument/2006/relationships/image" Target="../media/image22.jpeg"/></Relationships>
</file>

<file path=ppt/slides/_rels/slide6.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1.jpeg"/><Relationship Id="rId7" Type="http://schemas.openxmlformats.org/officeDocument/2006/relationships/image" Target="../media/image25.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jpg"/><Relationship Id="rId5" Type="http://schemas.openxmlformats.org/officeDocument/2006/relationships/image" Target="../media/image16.jpeg"/><Relationship Id="rId10" Type="http://schemas.openxmlformats.org/officeDocument/2006/relationships/image" Target="../media/image28.jpg"/><Relationship Id="rId4" Type="http://schemas.openxmlformats.org/officeDocument/2006/relationships/image" Target="../media/image2.png"/><Relationship Id="rId9" Type="http://schemas.openxmlformats.org/officeDocument/2006/relationships/image" Target="../media/image27.jpg"/></Relationships>
</file>

<file path=ppt/slides/_rels/slide7.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1.jpeg"/><Relationship Id="rId7" Type="http://schemas.openxmlformats.org/officeDocument/2006/relationships/image" Target="../media/image31.jpg"/><Relationship Id="rId12" Type="http://schemas.openxmlformats.org/officeDocument/2006/relationships/image" Target="../media/image36.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0.jpeg"/><Relationship Id="rId11" Type="http://schemas.openxmlformats.org/officeDocument/2006/relationships/image" Target="../media/image35.jpg"/><Relationship Id="rId5" Type="http://schemas.openxmlformats.org/officeDocument/2006/relationships/image" Target="../media/image16.jpeg"/><Relationship Id="rId10" Type="http://schemas.openxmlformats.org/officeDocument/2006/relationships/image" Target="../media/image34.jpg"/><Relationship Id="rId4" Type="http://schemas.openxmlformats.org/officeDocument/2006/relationships/image" Target="../media/image2.png"/><Relationship Id="rId9" Type="http://schemas.openxmlformats.org/officeDocument/2006/relationships/image" Target="../media/image33.jpg"/></Relationships>
</file>

<file path=ppt/slides/_rels/slide8.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1.jpeg"/><Relationship Id="rId7" Type="http://schemas.openxmlformats.org/officeDocument/2006/relationships/image" Target="../media/image38.jpg"/><Relationship Id="rId12" Type="http://schemas.openxmlformats.org/officeDocument/2006/relationships/image" Target="../media/image43.jp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jpg"/><Relationship Id="rId5" Type="http://schemas.openxmlformats.org/officeDocument/2006/relationships/image" Target="../media/image16.jpeg"/><Relationship Id="rId10" Type="http://schemas.openxmlformats.org/officeDocument/2006/relationships/image" Target="../media/image41.jpg"/><Relationship Id="rId4" Type="http://schemas.openxmlformats.org/officeDocument/2006/relationships/image" Target="../media/image2.png"/><Relationship Id="rId9" Type="http://schemas.openxmlformats.org/officeDocument/2006/relationships/image" Target="../media/image40.jpg"/></Relationships>
</file>

<file path=ppt/slides/_rels/slide9.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1.jpeg"/><Relationship Id="rId7" Type="http://schemas.openxmlformats.org/officeDocument/2006/relationships/image" Target="../media/image45.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jpg"/><Relationship Id="rId5" Type="http://schemas.openxmlformats.org/officeDocument/2006/relationships/image" Target="../media/image16.jpeg"/><Relationship Id="rId10" Type="http://schemas.openxmlformats.org/officeDocument/2006/relationships/image" Target="../media/image48.jpg"/><Relationship Id="rId4" Type="http://schemas.openxmlformats.org/officeDocument/2006/relationships/image" Target="../media/image2.png"/><Relationship Id="rId9" Type="http://schemas.openxmlformats.org/officeDocument/2006/relationships/image" Target="../media/image47.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D6BB2BF-657D-029C-098C-D34184D39180}"/>
              </a:ext>
            </a:extLst>
          </p:cNvPr>
          <p:cNvPicPr>
            <a:picLocks noChangeAspect="1"/>
          </p:cNvPicPr>
          <p:nvPr/>
        </p:nvPicPr>
        <p:blipFill rotWithShape="1">
          <a:blip r:embed="rId4">
            <a:alphaModFix amt="50000"/>
          </a:blip>
          <a:srcRect l="3802" t="3886" r="3038" b="21186"/>
          <a:stretch/>
        </p:blipFill>
        <p:spPr>
          <a:xfrm>
            <a:off x="0" y="-23461"/>
            <a:ext cx="12192000" cy="6881460"/>
          </a:xfrm>
          <a:prstGeom prst="rect">
            <a:avLst/>
          </a:prstGeom>
        </p:spPr>
      </p:pic>
      <p:pic>
        <p:nvPicPr>
          <p:cNvPr id="5" name="Grafik 4" descr="Ein Bild, das Zeichnung, Design, Kreativität, Darstellung enthält.&#10;&#10;Automatisch generierte Beschreibung">
            <a:extLst>
              <a:ext uri="{FF2B5EF4-FFF2-40B4-BE49-F238E27FC236}">
                <a16:creationId xmlns:a16="http://schemas.microsoft.com/office/drawing/2014/main" id="{42C2EE67-258A-0C37-13AD-F92909C628CD}"/>
              </a:ext>
            </a:extLst>
          </p:cNvPr>
          <p:cNvPicPr>
            <a:picLocks noChangeAspect="1"/>
          </p:cNvPicPr>
          <p:nvPr/>
        </p:nvPicPr>
        <p:blipFill>
          <a:blip r:embed="rId5">
            <a:clrChange>
              <a:clrFrom>
                <a:srgbClr val="FEFFFF"/>
              </a:clrFrom>
              <a:clrTo>
                <a:srgbClr val="FEFFFF">
                  <a:alpha val="0"/>
                </a:srgbClr>
              </a:clrTo>
            </a:clrChange>
            <a:extLst>
              <a:ext uri="{28A0092B-C50C-407E-A947-70E740481C1C}">
                <a14:useLocalDpi xmlns:a14="http://schemas.microsoft.com/office/drawing/2010/main" val="0"/>
              </a:ext>
            </a:extLst>
          </a:blip>
          <a:stretch>
            <a:fillRect/>
          </a:stretch>
        </p:blipFill>
        <p:spPr>
          <a:xfrm>
            <a:off x="574072" y="5995686"/>
            <a:ext cx="860634" cy="862314"/>
          </a:xfrm>
          <a:prstGeom prst="rect">
            <a:avLst/>
          </a:prstGeom>
        </p:spPr>
      </p:pic>
      <p:sp>
        <p:nvSpPr>
          <p:cNvPr id="15" name="Textfeld 14">
            <a:extLst>
              <a:ext uri="{FF2B5EF4-FFF2-40B4-BE49-F238E27FC236}">
                <a16:creationId xmlns:a16="http://schemas.microsoft.com/office/drawing/2014/main" id="{C8B50033-69EB-3D04-484B-D902335CEFB3}"/>
              </a:ext>
            </a:extLst>
          </p:cNvPr>
          <p:cNvSpPr txBox="1"/>
          <p:nvPr/>
        </p:nvSpPr>
        <p:spPr>
          <a:xfrm>
            <a:off x="1192192" y="-190083"/>
            <a:ext cx="4178461" cy="7048083"/>
          </a:xfrm>
          <a:prstGeom prst="rect">
            <a:avLst/>
          </a:prstGeom>
          <a:noFill/>
        </p:spPr>
        <p:txBody>
          <a:bodyPr wrap="square" rtlCol="0">
            <a:spAutoFit/>
          </a:bodyPr>
          <a:lstStyle/>
          <a:p>
            <a:pPr algn="ctr"/>
            <a:br>
              <a:rPr lang="de-DE" b="1" i="0" dirty="0">
                <a:solidFill>
                  <a:schemeClr val="accent1"/>
                </a:solidFill>
                <a:effectLst/>
                <a:latin typeface="Söhne"/>
              </a:rPr>
            </a:br>
            <a:r>
              <a:rPr lang="de-DE" sz="2400" b="1" i="1" dirty="0">
                <a:solidFill>
                  <a:schemeClr val="accent1"/>
                </a:solidFill>
                <a:effectLst>
                  <a:outerShdw blurRad="50800" dist="38100" algn="l" rotWithShape="0">
                    <a:prstClr val="black">
                      <a:alpha val="40000"/>
                    </a:prstClr>
                  </a:outerShdw>
                </a:effectLst>
                <a:latin typeface="Söhne"/>
              </a:rPr>
              <a:t>Willkommen im Restaurant des Dream Beach Retreat</a:t>
            </a:r>
          </a:p>
          <a:p>
            <a:pPr algn="ctr"/>
            <a:endParaRPr lang="de-DE" i="0" dirty="0">
              <a:solidFill>
                <a:srgbClr val="374151"/>
              </a:solidFill>
              <a:effectLst/>
              <a:latin typeface="Söhne"/>
            </a:endParaRPr>
          </a:p>
          <a:p>
            <a:pPr algn="ctr"/>
            <a:r>
              <a:rPr lang="de-DE" sz="1400" i="0" dirty="0">
                <a:effectLst/>
                <a:latin typeface="Sitka Display" pitchFamily="2" charset="0"/>
              </a:rPr>
              <a:t>Treten Sie ein in eine Oase des Geschmacks und der Entspannung direkt am glitzernden Ufer. Unser Restaurant am Strand lädt Sie ein, die Vielfalt exquisiter Aromen in einer malerischen Kulisse zu erleben.</a:t>
            </a:r>
          </a:p>
          <a:p>
            <a:pPr algn="ctr"/>
            <a:endParaRPr lang="de-DE" sz="1400" i="0" dirty="0">
              <a:effectLst/>
              <a:latin typeface="Sitka Display" pitchFamily="2" charset="0"/>
            </a:endParaRPr>
          </a:p>
          <a:p>
            <a:pPr algn="ctr"/>
            <a:r>
              <a:rPr lang="de-DE" sz="1400" i="0" dirty="0">
                <a:effectLst/>
                <a:latin typeface="Sitka Display" pitchFamily="2" charset="0"/>
              </a:rPr>
              <a:t>Tauchen Sie ein in unsere kulinarische Welt, in der frische Meeresbrisen die Sinne beleben und jedes Gericht mit einer Prise Salz der Meere veredeln. Von delikaten Meeresfrüchten bis hin zu herzhaften Grillgerichten bieten wir eine Auswahl an Gaumenfreuden, die selbst den anspruchsvollsten Feinschmecker begeistern werden.</a:t>
            </a:r>
          </a:p>
          <a:p>
            <a:pPr algn="ctr"/>
            <a:endParaRPr lang="de-DE" sz="1400" i="0" dirty="0">
              <a:effectLst/>
              <a:latin typeface="Sitka Display" pitchFamily="2" charset="0"/>
            </a:endParaRPr>
          </a:p>
          <a:p>
            <a:pPr algn="ctr"/>
            <a:r>
              <a:rPr lang="de-DE" sz="1400" i="0" dirty="0">
                <a:effectLst/>
                <a:latin typeface="Sitka Display" pitchFamily="2" charset="0"/>
              </a:rPr>
              <a:t>Lassen Sie sich von unserem aufmerksamen Service verwöhnen, während Sie das Rauschen der Wellen im Hintergrund genießen und den Sonnenuntergang über dem Horizont bewundern. Ob ein romantisches Abendessen zu zweit oder ein geselliges Beisammensein mit Freunden und Familie – bei uns erwartet Sie ein unvergessliches kulinarisches Erlebnis.</a:t>
            </a:r>
          </a:p>
          <a:p>
            <a:pPr algn="ctr"/>
            <a:endParaRPr lang="de-DE" sz="1400" i="0" dirty="0">
              <a:effectLst/>
              <a:latin typeface="Sitka Display" pitchFamily="2" charset="0"/>
            </a:endParaRPr>
          </a:p>
          <a:p>
            <a:pPr algn="ctr"/>
            <a:r>
              <a:rPr lang="de-DE" sz="1400" i="0" dirty="0">
                <a:effectLst/>
                <a:latin typeface="Sitka Display" pitchFamily="2" charset="0"/>
              </a:rPr>
              <a:t>Wir laden Sie ein, Ihren Gaumen zu verwöhnen und Ihre Sinne zu berauschen. Willkommen im Restaurant des Drea</a:t>
            </a:r>
            <a:r>
              <a:rPr lang="de-DE" sz="1400" dirty="0">
                <a:latin typeface="Sitka Display" pitchFamily="2" charset="0"/>
              </a:rPr>
              <a:t>m Beach Retreat</a:t>
            </a:r>
            <a:r>
              <a:rPr lang="de-DE" sz="1400" i="0" dirty="0">
                <a:effectLst/>
                <a:latin typeface="Sitka Display" pitchFamily="2" charset="0"/>
              </a:rPr>
              <a:t>, wo jeder Bissen zu einem unvergleichlichen Genuss wird</a:t>
            </a:r>
          </a:p>
          <a:p>
            <a:pPr algn="ctr"/>
            <a:endParaRPr lang="de-AT" dirty="0"/>
          </a:p>
        </p:txBody>
      </p:sp>
      <p:cxnSp>
        <p:nvCxnSpPr>
          <p:cNvPr id="17" name="Gerader Verbinder 16">
            <a:extLst>
              <a:ext uri="{FF2B5EF4-FFF2-40B4-BE49-F238E27FC236}">
                <a16:creationId xmlns:a16="http://schemas.microsoft.com/office/drawing/2014/main" id="{ABE61C24-8721-D265-FF6A-2BAFEA8D3C47}"/>
              </a:ext>
            </a:extLst>
          </p:cNvPr>
          <p:cNvCxnSpPr>
            <a:cxnSpLocks/>
          </p:cNvCxnSpPr>
          <p:nvPr/>
        </p:nvCxnSpPr>
        <p:spPr>
          <a:xfrm>
            <a:off x="1192192" y="891251"/>
            <a:ext cx="4444679"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sp>
        <p:nvSpPr>
          <p:cNvPr id="2" name="Textfeld 1">
            <a:extLst>
              <a:ext uri="{FF2B5EF4-FFF2-40B4-BE49-F238E27FC236}">
                <a16:creationId xmlns:a16="http://schemas.microsoft.com/office/drawing/2014/main" id="{DF1FB89F-BC32-899B-2081-BA45067B8DAD}"/>
              </a:ext>
            </a:extLst>
          </p:cNvPr>
          <p:cNvSpPr txBox="1"/>
          <p:nvPr/>
        </p:nvSpPr>
        <p:spPr>
          <a:xfrm>
            <a:off x="6096000" y="0"/>
            <a:ext cx="5673213" cy="1015663"/>
          </a:xfrm>
          <a:prstGeom prst="rect">
            <a:avLst/>
          </a:prstGeom>
          <a:noFill/>
        </p:spPr>
        <p:txBody>
          <a:bodyPr wrap="square" rtlCol="0">
            <a:spAutoFit/>
          </a:bodyPr>
          <a:lstStyle/>
          <a:p>
            <a:pPr algn="ctr"/>
            <a:br>
              <a:rPr lang="de-DE" b="1" i="0" dirty="0">
                <a:solidFill>
                  <a:schemeClr val="accent1"/>
                </a:solidFill>
                <a:effectLst/>
                <a:latin typeface="Söhne"/>
              </a:rPr>
            </a:br>
            <a:r>
              <a:rPr lang="de-DE" sz="2400" b="1" i="1" dirty="0">
                <a:solidFill>
                  <a:schemeClr val="accent1"/>
                </a:solidFill>
                <a:effectLst>
                  <a:outerShdw blurRad="50800" dist="38100" algn="l" rotWithShape="0">
                    <a:prstClr val="black">
                      <a:alpha val="40000"/>
                    </a:prstClr>
                  </a:outerShdw>
                </a:effectLst>
                <a:latin typeface="Söhne"/>
              </a:rPr>
              <a:t>Tagesempfehlung</a:t>
            </a:r>
          </a:p>
          <a:p>
            <a:pPr algn="ctr"/>
            <a:endParaRPr lang="de-AT" dirty="0"/>
          </a:p>
        </p:txBody>
      </p:sp>
      <p:cxnSp>
        <p:nvCxnSpPr>
          <p:cNvPr id="7" name="Gerader Verbinder 6">
            <a:extLst>
              <a:ext uri="{FF2B5EF4-FFF2-40B4-BE49-F238E27FC236}">
                <a16:creationId xmlns:a16="http://schemas.microsoft.com/office/drawing/2014/main" id="{D156487B-9E67-1752-A067-8D3A741FEB56}"/>
              </a:ext>
            </a:extLst>
          </p:cNvPr>
          <p:cNvCxnSpPr>
            <a:cxnSpLocks/>
          </p:cNvCxnSpPr>
          <p:nvPr/>
        </p:nvCxnSpPr>
        <p:spPr>
          <a:xfrm>
            <a:off x="6860489" y="891251"/>
            <a:ext cx="4444679"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sp>
        <p:nvSpPr>
          <p:cNvPr id="16" name="Rechteck 15">
            <a:extLst>
              <a:ext uri="{FF2B5EF4-FFF2-40B4-BE49-F238E27FC236}">
                <a16:creationId xmlns:a16="http://schemas.microsoft.com/office/drawing/2014/main" id="{3933F824-6BFC-EAD2-0B1E-207AF61DA8D5}"/>
              </a:ext>
            </a:extLst>
          </p:cNvPr>
          <p:cNvSpPr/>
          <p:nvPr/>
        </p:nvSpPr>
        <p:spPr>
          <a:xfrm>
            <a:off x="6889470" y="1015663"/>
            <a:ext cx="4444679" cy="140612"/>
          </a:xfrm>
          <a:prstGeom prst="rect">
            <a:avLst/>
          </a:prstGeom>
          <a:solidFill>
            <a:schemeClr val="accent4">
              <a:lumMod val="40000"/>
              <a:lumOff val="60000"/>
              <a:alpha val="4313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8" name="Textfeld 7">
            <a:extLst>
              <a:ext uri="{FF2B5EF4-FFF2-40B4-BE49-F238E27FC236}">
                <a16:creationId xmlns:a16="http://schemas.microsoft.com/office/drawing/2014/main" id="{FFCA93AC-083E-52C7-9176-284DA39E0A81}"/>
              </a:ext>
            </a:extLst>
          </p:cNvPr>
          <p:cNvSpPr txBox="1"/>
          <p:nvPr/>
        </p:nvSpPr>
        <p:spPr>
          <a:xfrm>
            <a:off x="6950430" y="946446"/>
            <a:ext cx="4178461" cy="1715854"/>
          </a:xfrm>
          <a:prstGeom prst="rect">
            <a:avLst/>
          </a:prstGeom>
          <a:noFill/>
        </p:spPr>
        <p:txBody>
          <a:bodyPr wrap="square" rtlCol="0">
            <a:spAutoFit/>
          </a:bodyPr>
          <a:lstStyle/>
          <a:p>
            <a:pPr algn="ctr"/>
            <a:r>
              <a:rPr lang="de-AT" sz="1100" b="1" i="0" dirty="0">
                <a:effectLst/>
                <a:latin typeface="Sitka Display" pitchFamily="2" charset="0"/>
              </a:rPr>
              <a:t>Menü 1: "</a:t>
            </a:r>
            <a:r>
              <a:rPr lang="de-AT" sz="1100" b="1" i="0" dirty="0" err="1">
                <a:effectLst/>
                <a:latin typeface="Sitka Display" pitchFamily="2" charset="0"/>
              </a:rPr>
              <a:t>Surfer's</a:t>
            </a:r>
            <a:r>
              <a:rPr lang="de-AT" sz="1100" b="1" i="0" dirty="0">
                <a:effectLst/>
                <a:latin typeface="Sitka Display" pitchFamily="2" charset="0"/>
              </a:rPr>
              <a:t> </a:t>
            </a:r>
            <a:r>
              <a:rPr lang="de-AT" sz="1100" b="1" i="0" dirty="0" err="1">
                <a:effectLst/>
                <a:latin typeface="Sitka Display" pitchFamily="2" charset="0"/>
              </a:rPr>
              <a:t>Delight</a:t>
            </a:r>
            <a:r>
              <a:rPr lang="de-AT" sz="1100" b="1" i="0" dirty="0">
                <a:effectLst/>
                <a:latin typeface="Sitka Display" pitchFamily="2" charset="0"/>
              </a:rPr>
              <a:t>"</a:t>
            </a:r>
          </a:p>
          <a:p>
            <a:pPr algn="ctr"/>
            <a:r>
              <a:rPr lang="de-AT" sz="1050" b="1" i="0" dirty="0">
                <a:effectLst/>
                <a:latin typeface="Sitka Display" pitchFamily="2" charset="0"/>
              </a:rPr>
              <a:t>Vorspeise:</a:t>
            </a:r>
            <a:endParaRPr lang="de-AT" sz="1050" b="0" i="0" dirty="0">
              <a:effectLst/>
              <a:latin typeface="Sitka Display" pitchFamily="2" charset="0"/>
            </a:endParaRPr>
          </a:p>
          <a:p>
            <a:pPr algn="ctr">
              <a:buFont typeface="Arial" panose="020B0604020202020204" pitchFamily="34" charset="0"/>
              <a:buChar char="•"/>
            </a:pPr>
            <a:r>
              <a:rPr lang="de-AT" sz="1050" b="0" i="0" dirty="0">
                <a:effectLst/>
                <a:latin typeface="Sitka Display" pitchFamily="2" charset="0"/>
              </a:rPr>
              <a:t>Frischer Meeresfrüchtesalat mit Avocado, Tomaten und Limetten-Vinaigrette</a:t>
            </a:r>
          </a:p>
          <a:p>
            <a:pPr algn="ctr"/>
            <a:r>
              <a:rPr lang="de-AT" sz="1050" b="1" i="0" dirty="0">
                <a:effectLst/>
                <a:latin typeface="Sitka Display" pitchFamily="2" charset="0"/>
              </a:rPr>
              <a:t>Hauptgang:</a:t>
            </a:r>
            <a:endParaRPr lang="de-AT" sz="1050" b="0" i="0" dirty="0">
              <a:effectLst/>
              <a:latin typeface="Sitka Display" pitchFamily="2" charset="0"/>
            </a:endParaRPr>
          </a:p>
          <a:p>
            <a:pPr algn="ctr">
              <a:buFont typeface="Arial" panose="020B0604020202020204" pitchFamily="34" charset="0"/>
              <a:buChar char="•"/>
            </a:pPr>
            <a:r>
              <a:rPr lang="de-AT" sz="1050" b="0" i="0" dirty="0">
                <a:effectLst/>
                <a:latin typeface="Sitka Display" pitchFamily="2" charset="0"/>
              </a:rPr>
              <a:t>Gegrillter Lachs mit einer Mango-Salsa, serviert mit Reis und gedünstetem Gemüse</a:t>
            </a:r>
          </a:p>
          <a:p>
            <a:pPr algn="ctr"/>
            <a:r>
              <a:rPr lang="de-AT" sz="1050" b="1" i="0" dirty="0">
                <a:effectLst/>
                <a:latin typeface="Sitka Display" pitchFamily="2" charset="0"/>
              </a:rPr>
              <a:t>Nachspeise:</a:t>
            </a:r>
            <a:endParaRPr lang="de-AT" sz="1050" b="0" i="0" dirty="0">
              <a:effectLst/>
              <a:latin typeface="Sitka Display" pitchFamily="2" charset="0"/>
            </a:endParaRPr>
          </a:p>
          <a:p>
            <a:pPr algn="ctr">
              <a:buFont typeface="Arial" panose="020B0604020202020204" pitchFamily="34" charset="0"/>
              <a:buChar char="•"/>
            </a:pPr>
            <a:r>
              <a:rPr lang="de-AT" sz="1050" b="0" i="0" dirty="0">
                <a:effectLst/>
                <a:latin typeface="Sitka Display" pitchFamily="2" charset="0"/>
              </a:rPr>
              <a:t>Kokosnuss-</a:t>
            </a:r>
            <a:r>
              <a:rPr lang="de-AT" sz="1050" b="0" i="0" dirty="0" err="1">
                <a:effectLst/>
                <a:latin typeface="Sitka Display" pitchFamily="2" charset="0"/>
              </a:rPr>
              <a:t>Panna</a:t>
            </a:r>
            <a:r>
              <a:rPr lang="de-AT" sz="1050" b="0" i="0" dirty="0">
                <a:effectLst/>
                <a:latin typeface="Sitka Display" pitchFamily="2" charset="0"/>
              </a:rPr>
              <a:t> Cotta mit Ananas-Kompott und einem Hauch von Minze</a:t>
            </a:r>
          </a:p>
          <a:p>
            <a:pPr algn="ctr"/>
            <a:endParaRPr lang="de-AT" sz="1050" dirty="0"/>
          </a:p>
        </p:txBody>
      </p:sp>
      <p:sp>
        <p:nvSpPr>
          <p:cNvPr id="18" name="Rechteck 17">
            <a:extLst>
              <a:ext uri="{FF2B5EF4-FFF2-40B4-BE49-F238E27FC236}">
                <a16:creationId xmlns:a16="http://schemas.microsoft.com/office/drawing/2014/main" id="{6C58FB78-CFFA-9E3C-E62E-F75049B5325B}"/>
              </a:ext>
            </a:extLst>
          </p:cNvPr>
          <p:cNvSpPr/>
          <p:nvPr/>
        </p:nvSpPr>
        <p:spPr>
          <a:xfrm>
            <a:off x="6860484" y="2745611"/>
            <a:ext cx="4444679" cy="140612"/>
          </a:xfrm>
          <a:prstGeom prst="rect">
            <a:avLst/>
          </a:prstGeom>
          <a:solidFill>
            <a:schemeClr val="accent4">
              <a:lumMod val="40000"/>
              <a:lumOff val="60000"/>
              <a:alpha val="4313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9" name="Rechteck 18">
            <a:extLst>
              <a:ext uri="{FF2B5EF4-FFF2-40B4-BE49-F238E27FC236}">
                <a16:creationId xmlns:a16="http://schemas.microsoft.com/office/drawing/2014/main" id="{6190ED8E-E3DA-C52F-21E3-D5E6D4F56D3F}"/>
              </a:ext>
            </a:extLst>
          </p:cNvPr>
          <p:cNvSpPr/>
          <p:nvPr/>
        </p:nvSpPr>
        <p:spPr>
          <a:xfrm>
            <a:off x="6950430" y="4545182"/>
            <a:ext cx="4444679" cy="140612"/>
          </a:xfrm>
          <a:prstGeom prst="rect">
            <a:avLst/>
          </a:prstGeom>
          <a:solidFill>
            <a:schemeClr val="accent4">
              <a:lumMod val="40000"/>
              <a:lumOff val="60000"/>
              <a:alpha val="4313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extLst>
              <a:ext uri="{FF2B5EF4-FFF2-40B4-BE49-F238E27FC236}">
                <a16:creationId xmlns:a16="http://schemas.microsoft.com/office/drawing/2014/main" id="{F47D31F8-E9B2-7428-FB13-4E3F5317F35A}"/>
              </a:ext>
            </a:extLst>
          </p:cNvPr>
          <p:cNvSpPr txBox="1"/>
          <p:nvPr/>
        </p:nvSpPr>
        <p:spPr>
          <a:xfrm>
            <a:off x="6710266" y="2665630"/>
            <a:ext cx="4444679" cy="1446550"/>
          </a:xfrm>
          <a:prstGeom prst="rect">
            <a:avLst/>
          </a:prstGeom>
          <a:noFill/>
        </p:spPr>
        <p:txBody>
          <a:bodyPr wrap="square" rtlCol="0">
            <a:spAutoFit/>
          </a:bodyPr>
          <a:lstStyle/>
          <a:p>
            <a:pPr algn="ctr"/>
            <a:r>
              <a:rPr lang="de-AT" sz="1100" b="1" i="0" dirty="0">
                <a:effectLst/>
                <a:latin typeface="Sitka Display" pitchFamily="2" charset="0"/>
              </a:rPr>
              <a:t>Menü 2: "Beach BBQ </a:t>
            </a:r>
            <a:r>
              <a:rPr lang="de-AT" sz="1100" b="1" i="0" dirty="0" err="1">
                <a:effectLst/>
                <a:latin typeface="Sitka Display" pitchFamily="2" charset="0"/>
              </a:rPr>
              <a:t>Feast</a:t>
            </a:r>
            <a:r>
              <a:rPr lang="de-AT" sz="1100" b="1" i="0" dirty="0">
                <a:effectLst/>
                <a:latin typeface="Sitka Display" pitchFamily="2" charset="0"/>
              </a:rPr>
              <a:t>"</a:t>
            </a:r>
          </a:p>
          <a:p>
            <a:pPr algn="ctr"/>
            <a:r>
              <a:rPr lang="de-AT" sz="1100" b="1" i="0" dirty="0">
                <a:effectLst/>
                <a:latin typeface="Sitka Display" pitchFamily="2" charset="0"/>
              </a:rPr>
              <a:t>Vorspeise:</a:t>
            </a:r>
            <a:endParaRPr lang="de-AT" sz="1100" b="0" i="0" dirty="0">
              <a:effectLst/>
              <a:latin typeface="Sitka Display" pitchFamily="2" charset="0"/>
            </a:endParaRPr>
          </a:p>
          <a:p>
            <a:pPr algn="ctr">
              <a:buFont typeface="Arial" panose="020B0604020202020204" pitchFamily="34" charset="0"/>
              <a:buChar char="•"/>
            </a:pPr>
            <a:r>
              <a:rPr lang="de-AT" sz="1100" b="0" i="0" dirty="0">
                <a:effectLst/>
                <a:latin typeface="Sitka Display" pitchFamily="2" charset="0"/>
              </a:rPr>
              <a:t>Gegrillte </a:t>
            </a:r>
            <a:r>
              <a:rPr lang="de-AT" sz="1100" b="1" dirty="0">
                <a:latin typeface="Sitka Display" pitchFamily="2" charset="0"/>
              </a:rPr>
              <a:t>Garnelenspieße</a:t>
            </a:r>
            <a:r>
              <a:rPr lang="de-AT" sz="1100" b="0" i="0" dirty="0">
                <a:effectLst/>
                <a:latin typeface="Sitka Display" pitchFamily="2" charset="0"/>
              </a:rPr>
              <a:t> mit einer würzigen Chipotle-Dip-Sauce</a:t>
            </a:r>
          </a:p>
          <a:p>
            <a:pPr algn="ctr"/>
            <a:r>
              <a:rPr lang="de-AT" sz="1100" b="1" i="0" dirty="0">
                <a:effectLst/>
                <a:latin typeface="Sitka Display" pitchFamily="2" charset="0"/>
              </a:rPr>
              <a:t>Hauptgang:</a:t>
            </a:r>
            <a:endParaRPr lang="de-AT" sz="1100" b="0" i="0" dirty="0">
              <a:effectLst/>
              <a:latin typeface="Sitka Display" pitchFamily="2" charset="0"/>
            </a:endParaRPr>
          </a:p>
          <a:p>
            <a:pPr algn="ctr">
              <a:buFont typeface="Arial" panose="020B0604020202020204" pitchFamily="34" charset="0"/>
              <a:buChar char="•"/>
            </a:pPr>
            <a:r>
              <a:rPr lang="de-AT" sz="1100" b="0" i="0" dirty="0">
                <a:effectLst/>
                <a:latin typeface="Sitka Display" pitchFamily="2" charset="0"/>
              </a:rPr>
              <a:t>Saftiges Barbecue-Rippchen mit einer hausgemachten BBQ-Sauce, dazu Maiskolben und Kartoffelsalat</a:t>
            </a:r>
          </a:p>
          <a:p>
            <a:pPr algn="ctr"/>
            <a:r>
              <a:rPr lang="de-AT" sz="1100" b="1" i="0" dirty="0">
                <a:effectLst/>
                <a:latin typeface="Sitka Display" pitchFamily="2" charset="0"/>
              </a:rPr>
              <a:t>Nachspeise:</a:t>
            </a:r>
            <a:endParaRPr lang="de-AT" sz="1100" b="0" i="0" dirty="0">
              <a:effectLst/>
              <a:latin typeface="Sitka Display" pitchFamily="2" charset="0"/>
            </a:endParaRPr>
          </a:p>
          <a:p>
            <a:pPr algn="ctr">
              <a:buFont typeface="Arial" panose="020B0604020202020204" pitchFamily="34" charset="0"/>
              <a:buChar char="•"/>
            </a:pPr>
            <a:r>
              <a:rPr lang="de-AT" sz="1100" b="0" i="0" dirty="0">
                <a:effectLst/>
                <a:latin typeface="Sitka Display" pitchFamily="2" charset="0"/>
              </a:rPr>
              <a:t>Gegrillte Ananas mit Honig-Zimt-Glasur, serviert mit einer Kugel Vanilleeis</a:t>
            </a:r>
          </a:p>
        </p:txBody>
      </p:sp>
      <p:sp>
        <p:nvSpPr>
          <p:cNvPr id="10" name="Textfeld 9">
            <a:extLst>
              <a:ext uri="{FF2B5EF4-FFF2-40B4-BE49-F238E27FC236}">
                <a16:creationId xmlns:a16="http://schemas.microsoft.com/office/drawing/2014/main" id="{6E57282E-9D9F-8FFC-4756-E34EBD0DAAE2}"/>
              </a:ext>
            </a:extLst>
          </p:cNvPr>
          <p:cNvSpPr txBox="1"/>
          <p:nvPr/>
        </p:nvSpPr>
        <p:spPr>
          <a:xfrm>
            <a:off x="6821349" y="4484838"/>
            <a:ext cx="4444679" cy="2077492"/>
          </a:xfrm>
          <a:prstGeom prst="rect">
            <a:avLst/>
          </a:prstGeom>
          <a:noFill/>
        </p:spPr>
        <p:txBody>
          <a:bodyPr wrap="square" rtlCol="0">
            <a:spAutoFit/>
          </a:bodyPr>
          <a:lstStyle/>
          <a:p>
            <a:pPr algn="ctr"/>
            <a:r>
              <a:rPr lang="de-AT" sz="1200" b="1" i="0" dirty="0">
                <a:effectLst/>
                <a:latin typeface="Sitka Display" pitchFamily="2" charset="0"/>
              </a:rPr>
              <a:t>Menü 3: "Tropical Paradise"</a:t>
            </a:r>
          </a:p>
          <a:p>
            <a:pPr algn="ctr"/>
            <a:r>
              <a:rPr lang="de-AT" sz="1100" b="1" i="0" dirty="0">
                <a:effectLst/>
                <a:latin typeface="Sitka Display" pitchFamily="2" charset="0"/>
              </a:rPr>
              <a:t>Vorspeise:</a:t>
            </a:r>
            <a:endParaRPr lang="de-AT" sz="1100" b="0" i="0" dirty="0">
              <a:effectLst/>
              <a:latin typeface="Sitka Display" pitchFamily="2" charset="0"/>
            </a:endParaRPr>
          </a:p>
          <a:p>
            <a:pPr algn="ctr">
              <a:buFont typeface="Arial" panose="020B0604020202020204" pitchFamily="34" charset="0"/>
              <a:buChar char="•"/>
            </a:pPr>
            <a:r>
              <a:rPr lang="de-AT" sz="1100" b="0" i="0" dirty="0">
                <a:effectLst/>
                <a:latin typeface="Sitka Display" pitchFamily="2" charset="0"/>
              </a:rPr>
              <a:t>Frischer </a:t>
            </a:r>
            <a:r>
              <a:rPr lang="de-AT" sz="1100" b="0" i="0" dirty="0" err="1">
                <a:effectLst/>
                <a:latin typeface="Sitka Display" pitchFamily="2" charset="0"/>
              </a:rPr>
              <a:t>Mangosalat</a:t>
            </a:r>
            <a:r>
              <a:rPr lang="de-AT" sz="1100" b="0" i="0" dirty="0">
                <a:effectLst/>
                <a:latin typeface="Sitka Display" pitchFamily="2" charset="0"/>
              </a:rPr>
              <a:t> mit Rucola, roten Zwiebeln und einem Limetten-Chili-Dressing</a:t>
            </a:r>
          </a:p>
          <a:p>
            <a:pPr algn="ctr"/>
            <a:r>
              <a:rPr lang="de-AT" sz="1100" b="1" i="0" dirty="0">
                <a:effectLst/>
                <a:latin typeface="Sitka Display" pitchFamily="2" charset="0"/>
              </a:rPr>
              <a:t>Hauptgang:</a:t>
            </a:r>
            <a:endParaRPr lang="de-AT" sz="1100" b="0" i="0" dirty="0">
              <a:effectLst/>
              <a:latin typeface="Sitka Display" pitchFamily="2" charset="0"/>
            </a:endParaRPr>
          </a:p>
          <a:p>
            <a:pPr algn="ctr">
              <a:buFont typeface="Arial" panose="020B0604020202020204" pitchFamily="34" charset="0"/>
              <a:buChar char="•"/>
            </a:pPr>
            <a:r>
              <a:rPr lang="de-AT" sz="1100" b="0" i="0" dirty="0">
                <a:effectLst/>
                <a:latin typeface="Sitka Display" pitchFamily="2" charset="0"/>
              </a:rPr>
              <a:t>Gegrillter Thunfischsteak mit einer Passionsfrucht-Glasur, dazu gebratene Süßkartoffeln und gedämpfter Brokkoli</a:t>
            </a:r>
          </a:p>
          <a:p>
            <a:pPr algn="ctr"/>
            <a:r>
              <a:rPr lang="de-AT" sz="1100" b="1" i="0" dirty="0">
                <a:effectLst/>
                <a:latin typeface="Sitka Display" pitchFamily="2" charset="0"/>
              </a:rPr>
              <a:t>Nachspeise:</a:t>
            </a:r>
            <a:endParaRPr lang="de-AT" sz="1100" b="0" i="0" dirty="0">
              <a:effectLst/>
              <a:latin typeface="Sitka Display" pitchFamily="2" charset="0"/>
            </a:endParaRPr>
          </a:p>
          <a:p>
            <a:pPr algn="ctr">
              <a:buFont typeface="Arial" panose="020B0604020202020204" pitchFamily="34" charset="0"/>
              <a:buChar char="•"/>
            </a:pPr>
            <a:r>
              <a:rPr lang="de-AT" sz="1100" b="0" i="0" dirty="0">
                <a:effectLst/>
                <a:latin typeface="Sitka Display" pitchFamily="2" charset="0"/>
              </a:rPr>
              <a:t>Bananen-Kokosnuss-Kuchen mit einem Hauch von Rum, serviert mit einer Kugel Mango-Sorbet</a:t>
            </a:r>
          </a:p>
          <a:p>
            <a:endParaRPr lang="de-AT" dirty="0">
              <a:latin typeface="Sitka Display" pitchFamily="2" charset="0"/>
            </a:endParaRPr>
          </a:p>
        </p:txBody>
      </p:sp>
      <p:pic>
        <p:nvPicPr>
          <p:cNvPr id="1030" name="Picture 6" descr="Menu - Free signaling icons">
            <a:extLst>
              <a:ext uri="{FF2B5EF4-FFF2-40B4-BE49-F238E27FC236}">
                <a16:creationId xmlns:a16="http://schemas.microsoft.com/office/drawing/2014/main" id="{D6B70133-7DDF-7C57-2202-4D74FA92B2D7}"/>
              </a:ext>
            </a:extLst>
          </p:cNvPr>
          <p:cNvPicPr>
            <a:picLocks noChangeAspect="1" noChangeArrowheads="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800228" y="90909"/>
            <a:ext cx="709433" cy="709433"/>
          </a:xfrm>
          <a:prstGeom prst="rect">
            <a:avLst/>
          </a:prstGeom>
          <a:noFill/>
        </p:spPr>
      </p:pic>
      <p:sp>
        <p:nvSpPr>
          <p:cNvPr id="4" name="Textfeld 3">
            <a:extLst>
              <a:ext uri="{FF2B5EF4-FFF2-40B4-BE49-F238E27FC236}">
                <a16:creationId xmlns:a16="http://schemas.microsoft.com/office/drawing/2014/main" id="{43790499-1883-7A3D-5D60-54976045E084}"/>
              </a:ext>
            </a:extLst>
          </p:cNvPr>
          <p:cNvSpPr txBox="1"/>
          <p:nvPr/>
        </p:nvSpPr>
        <p:spPr>
          <a:xfrm>
            <a:off x="10800228" y="2374614"/>
            <a:ext cx="1304830" cy="369332"/>
          </a:xfrm>
          <a:prstGeom prst="rect">
            <a:avLst/>
          </a:prstGeom>
          <a:noFill/>
        </p:spPr>
        <p:txBody>
          <a:bodyPr wrap="square" rtlCol="0">
            <a:spAutoFit/>
          </a:bodyPr>
          <a:lstStyle/>
          <a:p>
            <a:r>
              <a:rPr lang="de-AT" b="1" dirty="0">
                <a:solidFill>
                  <a:schemeClr val="accent1"/>
                </a:solidFill>
                <a:latin typeface="Sitka Display" pitchFamily="2" charset="0"/>
              </a:rPr>
              <a:t>41,25€</a:t>
            </a:r>
          </a:p>
        </p:txBody>
      </p:sp>
      <p:sp>
        <p:nvSpPr>
          <p:cNvPr id="6" name="Textfeld 5">
            <a:extLst>
              <a:ext uri="{FF2B5EF4-FFF2-40B4-BE49-F238E27FC236}">
                <a16:creationId xmlns:a16="http://schemas.microsoft.com/office/drawing/2014/main" id="{0A5C09CB-29AE-798C-ADF8-907979707F97}"/>
              </a:ext>
            </a:extLst>
          </p:cNvPr>
          <p:cNvSpPr txBox="1"/>
          <p:nvPr/>
        </p:nvSpPr>
        <p:spPr>
          <a:xfrm>
            <a:off x="10800228" y="6035855"/>
            <a:ext cx="1304830" cy="369332"/>
          </a:xfrm>
          <a:prstGeom prst="rect">
            <a:avLst/>
          </a:prstGeom>
          <a:noFill/>
        </p:spPr>
        <p:txBody>
          <a:bodyPr wrap="square" rtlCol="0">
            <a:spAutoFit/>
          </a:bodyPr>
          <a:lstStyle/>
          <a:p>
            <a:r>
              <a:rPr lang="de-AT" b="1" dirty="0">
                <a:solidFill>
                  <a:schemeClr val="accent1"/>
                </a:solidFill>
                <a:latin typeface="Sitka Display" pitchFamily="2" charset="0"/>
              </a:rPr>
              <a:t>39,89€</a:t>
            </a:r>
          </a:p>
        </p:txBody>
      </p:sp>
      <p:sp>
        <p:nvSpPr>
          <p:cNvPr id="11" name="Textfeld 10">
            <a:extLst>
              <a:ext uri="{FF2B5EF4-FFF2-40B4-BE49-F238E27FC236}">
                <a16:creationId xmlns:a16="http://schemas.microsoft.com/office/drawing/2014/main" id="{76AC6BD1-0DB8-C713-83F3-7F61422BDE4F}"/>
              </a:ext>
            </a:extLst>
          </p:cNvPr>
          <p:cNvSpPr txBox="1"/>
          <p:nvPr/>
        </p:nvSpPr>
        <p:spPr>
          <a:xfrm>
            <a:off x="10800228" y="4111793"/>
            <a:ext cx="1304830" cy="369332"/>
          </a:xfrm>
          <a:prstGeom prst="rect">
            <a:avLst/>
          </a:prstGeom>
          <a:noFill/>
        </p:spPr>
        <p:txBody>
          <a:bodyPr wrap="square" rtlCol="0">
            <a:spAutoFit/>
          </a:bodyPr>
          <a:lstStyle/>
          <a:p>
            <a:r>
              <a:rPr lang="de-AT" b="1" dirty="0">
                <a:solidFill>
                  <a:schemeClr val="accent1"/>
                </a:solidFill>
                <a:latin typeface="Sitka Display" pitchFamily="2" charset="0"/>
              </a:rPr>
              <a:t>56,99€</a:t>
            </a:r>
          </a:p>
        </p:txBody>
      </p:sp>
    </p:spTree>
    <p:extLst>
      <p:ext uri="{BB962C8B-B14F-4D97-AF65-F5344CB8AC3E}">
        <p14:creationId xmlns:p14="http://schemas.microsoft.com/office/powerpoint/2010/main" val="238391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3016AE95-08A8-4847-7857-7C0BF85316A2}"/>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D4BA9703-3D6C-05FF-2F18-AEB9A8679B2A}"/>
              </a:ext>
            </a:extLst>
          </p:cNvPr>
          <p:cNvPicPr>
            <a:picLocks noChangeAspect="1"/>
          </p:cNvPicPr>
          <p:nvPr/>
        </p:nvPicPr>
        <p:blipFill rotWithShape="1">
          <a:blip r:embed="rId4">
            <a:alphaModFix amt="50000"/>
          </a:blip>
          <a:srcRect l="3802" t="3886" r="3038" b="21186"/>
          <a:stretch/>
        </p:blipFill>
        <p:spPr>
          <a:xfrm>
            <a:off x="18705" y="-57876"/>
            <a:ext cx="12192000" cy="6881460"/>
          </a:xfrm>
          <a:prstGeom prst="rect">
            <a:avLst/>
          </a:prstGeom>
        </p:spPr>
      </p:pic>
      <p:sp>
        <p:nvSpPr>
          <p:cNvPr id="2" name="Textfeld 1">
            <a:extLst>
              <a:ext uri="{FF2B5EF4-FFF2-40B4-BE49-F238E27FC236}">
                <a16:creationId xmlns:a16="http://schemas.microsoft.com/office/drawing/2014/main" id="{621B8521-3B97-B46D-0580-E144DD960E9B}"/>
              </a:ext>
            </a:extLst>
          </p:cNvPr>
          <p:cNvSpPr txBox="1"/>
          <p:nvPr/>
        </p:nvSpPr>
        <p:spPr>
          <a:xfrm>
            <a:off x="6146000" y="0"/>
            <a:ext cx="533891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800" b="1" i="0" u="none" strike="noStrike" kern="1200" cap="none" spc="0" normalizeH="0" baseline="0" noProof="0" dirty="0">
                <a:ln>
                  <a:noFill/>
                </a:ln>
                <a:solidFill>
                  <a:srgbClr val="374151"/>
                </a:solidFill>
                <a:effectLst/>
                <a:uLnTx/>
                <a:uFillTx/>
                <a:latin typeface="Söhne"/>
                <a:ea typeface="+mn-ea"/>
                <a:cs typeface="+mn-cs"/>
              </a:rPr>
            </a:br>
            <a:r>
              <a:rPr kumimoji="0" lang="de-DE" sz="2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öhne"/>
                <a:ea typeface="+mn-ea"/>
                <a:cs typeface="+mn-cs"/>
              </a:rPr>
              <a:t>Beilagen</a:t>
            </a:r>
          </a:p>
        </p:txBody>
      </p:sp>
      <p:sp>
        <p:nvSpPr>
          <p:cNvPr id="4" name="Textfeld 3">
            <a:extLst>
              <a:ext uri="{FF2B5EF4-FFF2-40B4-BE49-F238E27FC236}">
                <a16:creationId xmlns:a16="http://schemas.microsoft.com/office/drawing/2014/main" id="{6A344ED2-0B33-7EDD-879C-ADA5AAE7445E}"/>
              </a:ext>
            </a:extLst>
          </p:cNvPr>
          <p:cNvSpPr txBox="1"/>
          <p:nvPr/>
        </p:nvSpPr>
        <p:spPr>
          <a:xfrm>
            <a:off x="598930" y="0"/>
            <a:ext cx="533891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800" b="1" i="0" u="none" strike="noStrike" kern="1200" cap="none" spc="0" normalizeH="0" baseline="0" noProof="0" dirty="0">
                <a:ln>
                  <a:noFill/>
                </a:ln>
                <a:solidFill>
                  <a:srgbClr val="374151"/>
                </a:solidFill>
                <a:effectLst/>
                <a:uLnTx/>
                <a:uFillTx/>
                <a:latin typeface="Söhne"/>
                <a:ea typeface="+mn-ea"/>
                <a:cs typeface="+mn-cs"/>
              </a:rPr>
            </a:br>
            <a:r>
              <a:rPr kumimoji="0" lang="de-DE" sz="2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öhne"/>
                <a:ea typeface="+mn-ea"/>
                <a:cs typeface="+mn-cs"/>
              </a:rPr>
              <a:t>Beilagen</a:t>
            </a:r>
          </a:p>
        </p:txBody>
      </p:sp>
      <p:cxnSp>
        <p:nvCxnSpPr>
          <p:cNvPr id="5" name="Gerader Verbinder 4">
            <a:extLst>
              <a:ext uri="{FF2B5EF4-FFF2-40B4-BE49-F238E27FC236}">
                <a16:creationId xmlns:a16="http://schemas.microsoft.com/office/drawing/2014/main" id="{B88351B9-C5FF-859C-C7CF-F395957B8FDD}"/>
              </a:ext>
            </a:extLst>
          </p:cNvPr>
          <p:cNvCxnSpPr>
            <a:cxnSpLocks/>
          </p:cNvCxnSpPr>
          <p:nvPr/>
        </p:nvCxnSpPr>
        <p:spPr>
          <a:xfrm>
            <a:off x="1234789" y="779611"/>
            <a:ext cx="3978705"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cxnSp>
        <p:nvCxnSpPr>
          <p:cNvPr id="6" name="Gerader Verbinder 5">
            <a:extLst>
              <a:ext uri="{FF2B5EF4-FFF2-40B4-BE49-F238E27FC236}">
                <a16:creationId xmlns:a16="http://schemas.microsoft.com/office/drawing/2014/main" id="{B81D67FC-7EBD-882B-D1BE-9B1F513414AA}"/>
              </a:ext>
            </a:extLst>
          </p:cNvPr>
          <p:cNvCxnSpPr>
            <a:cxnSpLocks/>
          </p:cNvCxnSpPr>
          <p:nvPr/>
        </p:nvCxnSpPr>
        <p:spPr>
          <a:xfrm>
            <a:off x="6853925" y="779611"/>
            <a:ext cx="3978705"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pic>
        <p:nvPicPr>
          <p:cNvPr id="9" name="Picture 16" descr="36.004 Besteck Icon Bilder, Stockfotos, 3D-Objekte und Vektorgrafiken |  Shutterstock">
            <a:extLst>
              <a:ext uri="{FF2B5EF4-FFF2-40B4-BE49-F238E27FC236}">
                <a16:creationId xmlns:a16="http://schemas.microsoft.com/office/drawing/2014/main" id="{07708BBD-A4EB-EBD8-A34D-6EB04F015169}"/>
              </a:ext>
            </a:extLst>
          </p:cNvPr>
          <p:cNvPicPr>
            <a:picLocks noChangeAspect="1" noChangeArrowheads="1"/>
          </p:cNvPicPr>
          <p:nvPr/>
        </p:nvPicPr>
        <p:blipFill>
          <a:blip r:embed="rId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7706" y="6052894"/>
            <a:ext cx="942217" cy="94221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36.004 Besteck Icon Bilder, Stockfotos, 3D-Objekte und Vektorgrafiken |  Shutterstock">
            <a:extLst>
              <a:ext uri="{FF2B5EF4-FFF2-40B4-BE49-F238E27FC236}">
                <a16:creationId xmlns:a16="http://schemas.microsoft.com/office/drawing/2014/main" id="{4528CB83-A458-0865-09A6-FACAA07289FE}"/>
              </a:ext>
            </a:extLst>
          </p:cNvPr>
          <p:cNvPicPr>
            <a:picLocks noChangeAspect="1" noChangeArrowheads="1"/>
          </p:cNvPicPr>
          <p:nvPr/>
        </p:nvPicPr>
        <p:blipFill>
          <a:blip r:embed="rId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832630" y="6052894"/>
            <a:ext cx="942217" cy="94221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838CECFB-3780-F056-07CD-26D7E3BED616}"/>
              </a:ext>
            </a:extLst>
          </p:cNvPr>
          <p:cNvSpPr txBox="1"/>
          <p:nvPr/>
        </p:nvSpPr>
        <p:spPr>
          <a:xfrm>
            <a:off x="-149150" y="1034842"/>
            <a:ext cx="3199559"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 Salate</a:t>
            </a:r>
            <a:endParaRPr kumimoji="0" lang="de-DE" sz="2000" b="1" i="1" u="none" strike="noStrike" kern="1200" cap="none" spc="0" normalizeH="0" baseline="0" noProof="0" dirty="0">
              <a:ln>
                <a:noFill/>
              </a:ln>
              <a:solidFill>
                <a:srgbClr val="0070C0"/>
              </a:solidFill>
              <a:effectLst>
                <a:outerShdw blurRad="50800" dist="38100" algn="l" rotWithShape="0">
                  <a:prstClr val="black">
                    <a:alpha val="40000"/>
                  </a:prstClr>
                </a:outerShdw>
              </a:effectLst>
              <a:uLnTx/>
              <a:uFillTx/>
              <a:latin typeface="Sitka Display" pitchFamily="2" charset="0"/>
              <a:ea typeface="+mn-ea"/>
              <a:cs typeface="+mn-cs"/>
            </a:endParaRPr>
          </a:p>
        </p:txBody>
      </p:sp>
      <p:sp>
        <p:nvSpPr>
          <p:cNvPr id="7" name="Textfeld 6">
            <a:extLst>
              <a:ext uri="{FF2B5EF4-FFF2-40B4-BE49-F238E27FC236}">
                <a16:creationId xmlns:a16="http://schemas.microsoft.com/office/drawing/2014/main" id="{BD7B77AD-CC06-29D7-7A89-12AC791B95F2}"/>
              </a:ext>
            </a:extLst>
          </p:cNvPr>
          <p:cNvSpPr txBox="1"/>
          <p:nvPr/>
        </p:nvSpPr>
        <p:spPr>
          <a:xfrm>
            <a:off x="948814" y="1487116"/>
            <a:ext cx="4408046" cy="5386090"/>
          </a:xfrm>
          <a:prstGeom prst="rect">
            <a:avLst/>
          </a:prstGeom>
          <a:noFill/>
        </p:spPr>
        <p:txBody>
          <a:bodyPr wrap="square" rtlCol="0">
            <a:spAutoFit/>
          </a:bodyPr>
          <a:lstStyle/>
          <a:p>
            <a:pPr marL="285750" indent="-285750" algn="l">
              <a:buFont typeface="Arial" panose="020B0604020202020204" pitchFamily="34" charset="0"/>
              <a:buChar char="•"/>
            </a:pPr>
            <a:r>
              <a:rPr lang="de-AT" sz="1400" b="1" dirty="0">
                <a:solidFill>
                  <a:srgbClr val="374151"/>
                </a:solidFill>
                <a:latin typeface="Sitka Display" pitchFamily="2" charset="0"/>
              </a:rPr>
              <a:t>Caesar-Salat: </a:t>
            </a:r>
          </a:p>
          <a:p>
            <a:pPr lvl="1"/>
            <a:r>
              <a:rPr lang="de-AT" sz="1400" dirty="0">
                <a:solidFill>
                  <a:srgbClr val="374151"/>
                </a:solidFill>
                <a:latin typeface="Sitka Display" pitchFamily="2" charset="0"/>
              </a:rPr>
              <a:t>mit Römersalat, Croutons, Parmesankäse</a:t>
            </a:r>
          </a:p>
          <a:p>
            <a:pPr lvl="1"/>
            <a:r>
              <a:rPr lang="de-AT" sz="1400" dirty="0">
                <a:solidFill>
                  <a:srgbClr val="374151"/>
                </a:solidFill>
                <a:latin typeface="Sitka Display" pitchFamily="2" charset="0"/>
              </a:rPr>
              <a:t>Caesar-Dressing</a:t>
            </a:r>
          </a:p>
          <a:p>
            <a:pPr marL="285750" indent="-285750">
              <a:buFont typeface="Arial" panose="020B0604020202020204" pitchFamily="34" charset="0"/>
              <a:buChar char="•"/>
            </a:pPr>
            <a:r>
              <a:rPr lang="de-AT" sz="1400" b="1" dirty="0">
                <a:solidFill>
                  <a:srgbClr val="374151"/>
                </a:solidFill>
                <a:latin typeface="Sitka Display" pitchFamily="2" charset="0"/>
              </a:rPr>
              <a:t>Griechischer Salat: </a:t>
            </a:r>
          </a:p>
          <a:p>
            <a:pPr lvl="1"/>
            <a:r>
              <a:rPr lang="de-AT" sz="1400" dirty="0">
                <a:solidFill>
                  <a:srgbClr val="374151"/>
                </a:solidFill>
                <a:latin typeface="Sitka Display" pitchFamily="2" charset="0"/>
              </a:rPr>
              <a:t>Mit Tomaten, Gurken, Paprika, roten Zwiebeln, Oliven und Feta-Käse gewürzt mit Olivenöl und Oregano</a:t>
            </a:r>
          </a:p>
          <a:p>
            <a:pPr marL="285750" indent="-285750">
              <a:buFont typeface="Arial" panose="020B0604020202020204" pitchFamily="34" charset="0"/>
              <a:buChar char="•"/>
            </a:pPr>
            <a:r>
              <a:rPr lang="de-AT" sz="1400" b="1" dirty="0">
                <a:solidFill>
                  <a:srgbClr val="374151"/>
                </a:solidFill>
                <a:latin typeface="Sitka Display" pitchFamily="2" charset="0"/>
              </a:rPr>
              <a:t>Caprese-Salat:</a:t>
            </a:r>
          </a:p>
          <a:p>
            <a:pPr lvl="1"/>
            <a:r>
              <a:rPr lang="de-AT" sz="1400" dirty="0">
                <a:solidFill>
                  <a:srgbClr val="374151"/>
                </a:solidFill>
                <a:latin typeface="Sitka Display" pitchFamily="2" charset="0"/>
              </a:rPr>
              <a:t>Mit Tomaten, Mozzarella-Käse und frischem Basilikum</a:t>
            </a:r>
          </a:p>
          <a:p>
            <a:pPr lvl="1"/>
            <a:r>
              <a:rPr lang="de-AT" sz="1400" dirty="0">
                <a:solidFill>
                  <a:srgbClr val="374151"/>
                </a:solidFill>
                <a:latin typeface="Sitka Display" pitchFamily="2" charset="0"/>
              </a:rPr>
              <a:t>gewürzt mit Olivenöl und Balsamico-Essig</a:t>
            </a:r>
          </a:p>
          <a:p>
            <a:pPr marL="285750" indent="-285750" algn="l">
              <a:buFont typeface="Arial" panose="020B0604020202020204" pitchFamily="34" charset="0"/>
              <a:buChar char="•"/>
            </a:pPr>
            <a:r>
              <a:rPr lang="de-AT" sz="1400" b="1" dirty="0">
                <a:solidFill>
                  <a:srgbClr val="374151"/>
                </a:solidFill>
                <a:latin typeface="Sitka Display" pitchFamily="2" charset="0"/>
              </a:rPr>
              <a:t>Cobb-Salat</a:t>
            </a:r>
            <a:r>
              <a:rPr lang="de-AT" b="0" i="0" dirty="0">
                <a:solidFill>
                  <a:srgbClr val="0D0D0D"/>
                </a:solidFill>
                <a:effectLst/>
                <a:latin typeface="Söhne"/>
              </a:rPr>
              <a:t>:</a:t>
            </a:r>
          </a:p>
          <a:p>
            <a:pPr lvl="1"/>
            <a:r>
              <a:rPr lang="de-AT" sz="1400" dirty="0">
                <a:solidFill>
                  <a:srgbClr val="374151"/>
                </a:solidFill>
                <a:latin typeface="Sitka Display" pitchFamily="2" charset="0"/>
              </a:rPr>
              <a:t>mit gewürfeltem Hähnchenbrustfilet, Avocado,</a:t>
            </a:r>
          </a:p>
          <a:p>
            <a:pPr lvl="1"/>
            <a:r>
              <a:rPr lang="de-AT" sz="1400" dirty="0">
                <a:solidFill>
                  <a:srgbClr val="374151"/>
                </a:solidFill>
                <a:latin typeface="Sitka Display" pitchFamily="2" charset="0"/>
              </a:rPr>
              <a:t>Eiern, Tomaten, Bacon ,Blauschimmelkäse, gemischten grünen Salaten</a:t>
            </a:r>
          </a:p>
          <a:p>
            <a:pPr marL="285750" indent="-285750">
              <a:buFont typeface="Arial" panose="020B0604020202020204" pitchFamily="34" charset="0"/>
              <a:buChar char="•"/>
            </a:pPr>
            <a:r>
              <a:rPr lang="de-AT" sz="1400" b="1" dirty="0" err="1">
                <a:solidFill>
                  <a:srgbClr val="374151"/>
                </a:solidFill>
                <a:latin typeface="Sitka Display" pitchFamily="2" charset="0"/>
              </a:rPr>
              <a:t>Nicoise</a:t>
            </a:r>
            <a:r>
              <a:rPr lang="de-AT" sz="1400" b="1" dirty="0">
                <a:solidFill>
                  <a:srgbClr val="374151"/>
                </a:solidFill>
                <a:latin typeface="Sitka Display" pitchFamily="2" charset="0"/>
              </a:rPr>
              <a:t>-Salat:</a:t>
            </a:r>
          </a:p>
          <a:p>
            <a:pPr lvl="1"/>
            <a:r>
              <a:rPr lang="de-AT" sz="1400" dirty="0">
                <a:solidFill>
                  <a:srgbClr val="374151"/>
                </a:solidFill>
                <a:latin typeface="Sitka Display" pitchFamily="2" charset="0"/>
              </a:rPr>
              <a:t>mit Thunfisch, grünen Bohnen, Kartoffeln, Eiern, Tomaten, Oliven und Kapern, serviert mit gemischten grünen Salaten.</a:t>
            </a:r>
          </a:p>
          <a:p>
            <a:pPr marL="285750" indent="-285750">
              <a:buFont typeface="Arial" panose="020B0604020202020204" pitchFamily="34" charset="0"/>
              <a:buChar char="•"/>
            </a:pPr>
            <a:r>
              <a:rPr lang="de-AT" sz="1400" b="1" dirty="0">
                <a:solidFill>
                  <a:srgbClr val="374151"/>
                </a:solidFill>
                <a:latin typeface="Sitka Display" pitchFamily="2" charset="0"/>
              </a:rPr>
              <a:t>Spinatsalat mit Erdbeeren und Mandeln:</a:t>
            </a:r>
          </a:p>
          <a:p>
            <a:pPr lvl="1"/>
            <a:r>
              <a:rPr lang="de-AT" sz="1400" dirty="0">
                <a:solidFill>
                  <a:srgbClr val="374151"/>
                </a:solidFill>
                <a:latin typeface="Sitka Display" pitchFamily="2" charset="0"/>
              </a:rPr>
              <a:t>Ein erfrischender Salat aus frischem Spinat, Erdbeeren, gerösteten Mandeln </a:t>
            </a:r>
          </a:p>
          <a:p>
            <a:pPr lvl="1"/>
            <a:r>
              <a:rPr lang="de-AT" sz="1400" dirty="0">
                <a:solidFill>
                  <a:srgbClr val="374151"/>
                </a:solidFill>
                <a:latin typeface="Sitka Display" pitchFamily="2" charset="0"/>
              </a:rPr>
              <a:t>Mit süßen Balsamico-Dressing</a:t>
            </a:r>
          </a:p>
          <a:p>
            <a:pPr marL="285750" indent="-285750">
              <a:buFont typeface="Arial" panose="020B0604020202020204" pitchFamily="34" charset="0"/>
              <a:buChar char="•"/>
            </a:pPr>
            <a:endParaRPr lang="de-AT" dirty="0"/>
          </a:p>
        </p:txBody>
      </p:sp>
      <p:sp>
        <p:nvSpPr>
          <p:cNvPr id="12" name="Textfeld 11">
            <a:extLst>
              <a:ext uri="{FF2B5EF4-FFF2-40B4-BE49-F238E27FC236}">
                <a16:creationId xmlns:a16="http://schemas.microsoft.com/office/drawing/2014/main" id="{B7D3BB3E-9EAF-7B94-0EB1-6A0EE3EDE96D}"/>
              </a:ext>
            </a:extLst>
          </p:cNvPr>
          <p:cNvSpPr txBox="1"/>
          <p:nvPr/>
        </p:nvSpPr>
        <p:spPr>
          <a:xfrm>
            <a:off x="4981596" y="5623578"/>
            <a:ext cx="750526" cy="646331"/>
          </a:xfrm>
          <a:prstGeom prst="rect">
            <a:avLst/>
          </a:prstGeom>
          <a:noFill/>
        </p:spPr>
        <p:txBody>
          <a:bodyPr wrap="none" rtlCol="0">
            <a:spAutoFit/>
          </a:bodyPr>
          <a:lstStyle/>
          <a:p>
            <a:r>
              <a:rPr lang="de-AT" sz="1800" b="1" dirty="0">
                <a:solidFill>
                  <a:schemeClr val="accent1"/>
                </a:solidFill>
                <a:latin typeface="Sitka Display" pitchFamily="2" charset="0"/>
              </a:rPr>
              <a:t>9,99€</a:t>
            </a:r>
          </a:p>
          <a:p>
            <a:endParaRPr lang="de-AT" dirty="0"/>
          </a:p>
        </p:txBody>
      </p:sp>
      <p:sp>
        <p:nvSpPr>
          <p:cNvPr id="22" name="Textfeld 21">
            <a:extLst>
              <a:ext uri="{FF2B5EF4-FFF2-40B4-BE49-F238E27FC236}">
                <a16:creationId xmlns:a16="http://schemas.microsoft.com/office/drawing/2014/main" id="{2F5548FE-BAF7-4D36-9ADF-9D28B4B4D6A1}"/>
              </a:ext>
            </a:extLst>
          </p:cNvPr>
          <p:cNvSpPr txBox="1"/>
          <p:nvPr/>
        </p:nvSpPr>
        <p:spPr>
          <a:xfrm>
            <a:off x="4934308" y="4824531"/>
            <a:ext cx="845103" cy="646331"/>
          </a:xfrm>
          <a:prstGeom prst="rect">
            <a:avLst/>
          </a:prstGeom>
          <a:noFill/>
        </p:spPr>
        <p:txBody>
          <a:bodyPr wrap="none" rtlCol="0">
            <a:spAutoFit/>
          </a:bodyPr>
          <a:lstStyle/>
          <a:p>
            <a:r>
              <a:rPr lang="de-AT" sz="1800" b="1" dirty="0">
                <a:solidFill>
                  <a:schemeClr val="accent1"/>
                </a:solidFill>
                <a:latin typeface="Sitka Display" pitchFamily="2" charset="0"/>
              </a:rPr>
              <a:t>10,99€</a:t>
            </a:r>
          </a:p>
          <a:p>
            <a:endParaRPr lang="de-AT" dirty="0"/>
          </a:p>
        </p:txBody>
      </p:sp>
      <p:sp>
        <p:nvSpPr>
          <p:cNvPr id="24" name="Textfeld 23">
            <a:extLst>
              <a:ext uri="{FF2B5EF4-FFF2-40B4-BE49-F238E27FC236}">
                <a16:creationId xmlns:a16="http://schemas.microsoft.com/office/drawing/2014/main" id="{7CEFE12D-6587-5E5F-AA27-041B346CE7F1}"/>
              </a:ext>
            </a:extLst>
          </p:cNvPr>
          <p:cNvSpPr txBox="1"/>
          <p:nvPr/>
        </p:nvSpPr>
        <p:spPr>
          <a:xfrm>
            <a:off x="4986457" y="4025484"/>
            <a:ext cx="808235" cy="646331"/>
          </a:xfrm>
          <a:prstGeom prst="rect">
            <a:avLst/>
          </a:prstGeom>
          <a:noFill/>
        </p:spPr>
        <p:txBody>
          <a:bodyPr wrap="none" rtlCol="0">
            <a:spAutoFit/>
          </a:bodyPr>
          <a:lstStyle/>
          <a:p>
            <a:r>
              <a:rPr lang="de-AT" sz="1800" b="1" dirty="0">
                <a:solidFill>
                  <a:schemeClr val="accent1"/>
                </a:solidFill>
                <a:latin typeface="Sitka Display" pitchFamily="2" charset="0"/>
              </a:rPr>
              <a:t>11,49€</a:t>
            </a:r>
          </a:p>
          <a:p>
            <a:endParaRPr lang="de-AT" dirty="0"/>
          </a:p>
        </p:txBody>
      </p:sp>
      <p:sp>
        <p:nvSpPr>
          <p:cNvPr id="26" name="Textfeld 25">
            <a:extLst>
              <a:ext uri="{FF2B5EF4-FFF2-40B4-BE49-F238E27FC236}">
                <a16:creationId xmlns:a16="http://schemas.microsoft.com/office/drawing/2014/main" id="{CAAB49F6-1588-5FC9-0C30-812D0F10E9A6}"/>
              </a:ext>
            </a:extLst>
          </p:cNvPr>
          <p:cNvSpPr txBox="1"/>
          <p:nvPr/>
        </p:nvSpPr>
        <p:spPr>
          <a:xfrm>
            <a:off x="5021724" y="3017605"/>
            <a:ext cx="737702" cy="646331"/>
          </a:xfrm>
          <a:prstGeom prst="rect">
            <a:avLst/>
          </a:prstGeom>
          <a:noFill/>
        </p:spPr>
        <p:txBody>
          <a:bodyPr wrap="none" rtlCol="0">
            <a:spAutoFit/>
          </a:bodyPr>
          <a:lstStyle/>
          <a:p>
            <a:r>
              <a:rPr lang="de-AT" sz="1800" b="1" dirty="0">
                <a:solidFill>
                  <a:schemeClr val="accent1"/>
                </a:solidFill>
                <a:latin typeface="Sitka Display" pitchFamily="2" charset="0"/>
              </a:rPr>
              <a:t>7,99€</a:t>
            </a:r>
          </a:p>
          <a:p>
            <a:endParaRPr lang="de-AT" dirty="0"/>
          </a:p>
        </p:txBody>
      </p:sp>
      <p:sp>
        <p:nvSpPr>
          <p:cNvPr id="28" name="Textfeld 27">
            <a:extLst>
              <a:ext uri="{FF2B5EF4-FFF2-40B4-BE49-F238E27FC236}">
                <a16:creationId xmlns:a16="http://schemas.microsoft.com/office/drawing/2014/main" id="{0EFA47B6-F609-A61B-5292-572590A6C357}"/>
              </a:ext>
            </a:extLst>
          </p:cNvPr>
          <p:cNvSpPr txBox="1"/>
          <p:nvPr/>
        </p:nvSpPr>
        <p:spPr>
          <a:xfrm>
            <a:off x="5059938" y="2261709"/>
            <a:ext cx="752129" cy="646331"/>
          </a:xfrm>
          <a:prstGeom prst="rect">
            <a:avLst/>
          </a:prstGeom>
          <a:noFill/>
        </p:spPr>
        <p:txBody>
          <a:bodyPr wrap="none" rtlCol="0">
            <a:spAutoFit/>
          </a:bodyPr>
          <a:lstStyle/>
          <a:p>
            <a:r>
              <a:rPr lang="de-AT" sz="1800" b="1" dirty="0">
                <a:solidFill>
                  <a:schemeClr val="accent1"/>
                </a:solidFill>
                <a:latin typeface="Sitka Display" pitchFamily="2" charset="0"/>
              </a:rPr>
              <a:t>9,49€</a:t>
            </a:r>
          </a:p>
          <a:p>
            <a:endParaRPr lang="de-AT" dirty="0"/>
          </a:p>
        </p:txBody>
      </p:sp>
      <p:sp>
        <p:nvSpPr>
          <p:cNvPr id="30" name="Textfeld 29">
            <a:extLst>
              <a:ext uri="{FF2B5EF4-FFF2-40B4-BE49-F238E27FC236}">
                <a16:creationId xmlns:a16="http://schemas.microsoft.com/office/drawing/2014/main" id="{663D8CB5-7BC8-1A01-06EF-B2878D9DC656}"/>
              </a:ext>
            </a:extLst>
          </p:cNvPr>
          <p:cNvSpPr txBox="1"/>
          <p:nvPr/>
        </p:nvSpPr>
        <p:spPr>
          <a:xfrm>
            <a:off x="5094386" y="1639832"/>
            <a:ext cx="756938" cy="646331"/>
          </a:xfrm>
          <a:prstGeom prst="rect">
            <a:avLst/>
          </a:prstGeom>
          <a:noFill/>
        </p:spPr>
        <p:txBody>
          <a:bodyPr wrap="none" rtlCol="0">
            <a:spAutoFit/>
          </a:bodyPr>
          <a:lstStyle/>
          <a:p>
            <a:r>
              <a:rPr lang="de-AT" sz="1800" b="1" dirty="0">
                <a:solidFill>
                  <a:schemeClr val="accent1"/>
                </a:solidFill>
                <a:latin typeface="Sitka Display" pitchFamily="2" charset="0"/>
              </a:rPr>
              <a:t>8,99€</a:t>
            </a:r>
          </a:p>
          <a:p>
            <a:endParaRPr lang="de-AT" dirty="0"/>
          </a:p>
        </p:txBody>
      </p:sp>
      <p:pic>
        <p:nvPicPr>
          <p:cNvPr id="2052" name="Picture 4" descr="Salat - Kostenlose essen und restaurant Icons">
            <a:extLst>
              <a:ext uri="{FF2B5EF4-FFF2-40B4-BE49-F238E27FC236}">
                <a16:creationId xmlns:a16="http://schemas.microsoft.com/office/drawing/2014/main" id="{9B3B0C71-4601-1DF9-50B5-1C54E24B64A1}"/>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52005" y="791758"/>
            <a:ext cx="750526" cy="750526"/>
          </a:xfrm>
          <a:prstGeom prst="rect">
            <a:avLst/>
          </a:prstGeom>
          <a:noFill/>
          <a:extLst>
            <a:ext uri="{909E8E84-426E-40DD-AFC4-6F175D3DCCD1}">
              <a14:hiddenFill xmlns:a14="http://schemas.microsoft.com/office/drawing/2010/main">
                <a:solidFill>
                  <a:srgbClr val="FFFFFF"/>
                </a:solidFill>
              </a14:hiddenFill>
            </a:ext>
          </a:extLst>
        </p:spPr>
      </p:pic>
      <p:sp>
        <p:nvSpPr>
          <p:cNvPr id="35" name="Textfeld 34">
            <a:extLst>
              <a:ext uri="{FF2B5EF4-FFF2-40B4-BE49-F238E27FC236}">
                <a16:creationId xmlns:a16="http://schemas.microsoft.com/office/drawing/2014/main" id="{69B9B470-A53E-6F89-0C02-B4F0D43046A9}"/>
              </a:ext>
            </a:extLst>
          </p:cNvPr>
          <p:cNvSpPr txBox="1"/>
          <p:nvPr/>
        </p:nvSpPr>
        <p:spPr>
          <a:xfrm>
            <a:off x="6296451" y="1034842"/>
            <a:ext cx="6234892" cy="40011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 </a:t>
            </a:r>
            <a:r>
              <a:rPr lang="de-DE" sz="2000" b="1" i="1" dirty="0">
                <a:solidFill>
                  <a:srgbClr val="156082"/>
                </a:solidFill>
                <a:effectLst>
                  <a:outerShdw blurRad="50800" dist="38100" algn="l" rotWithShape="0">
                    <a:prstClr val="black">
                      <a:alpha val="40000"/>
                    </a:prstClr>
                  </a:outerShdw>
                </a:effectLst>
                <a:latin typeface="Sitka Display" pitchFamily="2" charset="0"/>
                <a:sym typeface="Wingdings" panose="05000000000000000000" pitchFamily="2" charset="2"/>
              </a:rPr>
              <a:t>d</a:t>
            </a:r>
            <a:r>
              <a:rPr kumimoji="0" lang="de-DE" sz="2000" b="1" i="1" u="none" strike="noStrike" kern="1200" cap="none" spc="0" normalizeH="0" baseline="0" noProof="0" dirty="0" err="1">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iverses</a:t>
            </a: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				</a:t>
            </a:r>
            <a:r>
              <a:rPr kumimoji="0" lang="de-DE" sz="1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alles 5,-</a:t>
            </a:r>
            <a:endParaRPr kumimoji="0" lang="de-DE" sz="2000" b="1" i="1" u="none" strike="noStrike" kern="1200" cap="none" spc="0" normalizeH="0" baseline="0" noProof="0" dirty="0">
              <a:ln>
                <a:noFill/>
              </a:ln>
              <a:solidFill>
                <a:srgbClr val="0070C0"/>
              </a:solidFill>
              <a:effectLst>
                <a:outerShdw blurRad="50800" dist="38100" algn="l" rotWithShape="0">
                  <a:prstClr val="black">
                    <a:alpha val="40000"/>
                  </a:prstClr>
                </a:outerShdw>
              </a:effectLst>
              <a:uLnTx/>
              <a:uFillTx/>
              <a:latin typeface="Sitka Display" pitchFamily="2" charset="0"/>
              <a:ea typeface="+mn-ea"/>
              <a:cs typeface="+mn-cs"/>
            </a:endParaRPr>
          </a:p>
        </p:txBody>
      </p:sp>
      <p:sp>
        <p:nvSpPr>
          <p:cNvPr id="36" name="Textfeld 35">
            <a:extLst>
              <a:ext uri="{FF2B5EF4-FFF2-40B4-BE49-F238E27FC236}">
                <a16:creationId xmlns:a16="http://schemas.microsoft.com/office/drawing/2014/main" id="{9002F9BD-D988-795C-2660-178B3EE42289}"/>
              </a:ext>
            </a:extLst>
          </p:cNvPr>
          <p:cNvSpPr txBox="1"/>
          <p:nvPr/>
        </p:nvSpPr>
        <p:spPr>
          <a:xfrm>
            <a:off x="6562396" y="1571055"/>
            <a:ext cx="3269940" cy="2092881"/>
          </a:xfrm>
          <a:prstGeom prst="rect">
            <a:avLst/>
          </a:prstGeom>
          <a:noFill/>
        </p:spPr>
        <p:txBody>
          <a:bodyPr wrap="square" rtlCol="0">
            <a:spAutoFit/>
          </a:bodyPr>
          <a:lstStyle/>
          <a:p>
            <a:pPr marL="285750" indent="-285750">
              <a:buFont typeface="Arial" panose="020B0604020202020204" pitchFamily="34" charset="0"/>
              <a:buChar char="•"/>
            </a:pPr>
            <a:r>
              <a:rPr lang="de-AT" sz="1400" dirty="0">
                <a:solidFill>
                  <a:srgbClr val="374151"/>
                </a:solidFill>
                <a:latin typeface="Sitka Display" pitchFamily="2" charset="0"/>
              </a:rPr>
              <a:t>Pommes frites</a:t>
            </a:r>
          </a:p>
          <a:p>
            <a:pPr marL="285750" indent="-285750">
              <a:buFont typeface="Arial" panose="020B0604020202020204" pitchFamily="34" charset="0"/>
              <a:buChar char="•"/>
            </a:pPr>
            <a:r>
              <a:rPr lang="de-AT" sz="1400" dirty="0">
                <a:solidFill>
                  <a:srgbClr val="374151"/>
                </a:solidFill>
                <a:latin typeface="Sitka Display" pitchFamily="2" charset="0"/>
              </a:rPr>
              <a:t>   Süßkartoffelpommes</a:t>
            </a:r>
          </a:p>
          <a:p>
            <a:pPr marL="285750" indent="-285750">
              <a:buFont typeface="Arial" panose="020B0604020202020204" pitchFamily="34" charset="0"/>
              <a:buChar char="•"/>
            </a:pPr>
            <a:r>
              <a:rPr lang="de-AT" sz="1400" dirty="0">
                <a:solidFill>
                  <a:srgbClr val="374151"/>
                </a:solidFill>
                <a:latin typeface="Sitka Display" pitchFamily="2" charset="0"/>
              </a:rPr>
              <a:t>   </a:t>
            </a:r>
            <a:r>
              <a:rPr lang="de-AT" sz="1400" dirty="0" err="1">
                <a:solidFill>
                  <a:srgbClr val="374151"/>
                </a:solidFill>
                <a:latin typeface="Sitka Display" pitchFamily="2" charset="0"/>
              </a:rPr>
              <a:t>Potato</a:t>
            </a:r>
            <a:r>
              <a:rPr lang="de-AT" sz="1400" dirty="0">
                <a:solidFill>
                  <a:srgbClr val="374151"/>
                </a:solidFill>
                <a:latin typeface="Sitka Display" pitchFamily="2" charset="0"/>
              </a:rPr>
              <a:t> Wedges</a:t>
            </a:r>
          </a:p>
          <a:p>
            <a:pPr marL="285750" indent="-285750">
              <a:buFont typeface="Arial" panose="020B0604020202020204" pitchFamily="34" charset="0"/>
              <a:buChar char="•"/>
            </a:pPr>
            <a:r>
              <a:rPr lang="de-AT" sz="1400" dirty="0">
                <a:solidFill>
                  <a:srgbClr val="374151"/>
                </a:solidFill>
                <a:latin typeface="Sitka Display" pitchFamily="2" charset="0"/>
              </a:rPr>
              <a:t>   Kroketten</a:t>
            </a:r>
          </a:p>
          <a:p>
            <a:pPr marL="285750" indent="-285750">
              <a:buFont typeface="Arial" panose="020B0604020202020204" pitchFamily="34" charset="0"/>
              <a:buChar char="•"/>
            </a:pPr>
            <a:r>
              <a:rPr lang="de-AT" sz="1400" dirty="0">
                <a:solidFill>
                  <a:srgbClr val="374151"/>
                </a:solidFill>
                <a:latin typeface="Sitka Display" pitchFamily="2" charset="0"/>
              </a:rPr>
              <a:t>   Mangoldkartoffeln</a:t>
            </a:r>
          </a:p>
          <a:p>
            <a:pPr marL="285750" indent="-285750">
              <a:buFont typeface="Arial" panose="020B0604020202020204" pitchFamily="34" charset="0"/>
              <a:buChar char="•"/>
            </a:pPr>
            <a:r>
              <a:rPr lang="de-AT" sz="1400" dirty="0">
                <a:solidFill>
                  <a:srgbClr val="374151"/>
                </a:solidFill>
                <a:latin typeface="Sitka Display" pitchFamily="2" charset="0"/>
              </a:rPr>
              <a:t>Reis</a:t>
            </a:r>
          </a:p>
          <a:p>
            <a:pPr marL="285750" indent="-285750">
              <a:buFont typeface="Arial" panose="020B0604020202020204" pitchFamily="34" charset="0"/>
              <a:buChar char="•"/>
            </a:pPr>
            <a:r>
              <a:rPr lang="de-AT" sz="1400" dirty="0">
                <a:solidFill>
                  <a:srgbClr val="374151"/>
                </a:solidFill>
                <a:latin typeface="Sitka Display" pitchFamily="2" charset="0"/>
              </a:rPr>
              <a:t>   Gemüsereis</a:t>
            </a:r>
          </a:p>
          <a:p>
            <a:pPr marL="285750" indent="-285750">
              <a:buFont typeface="Arial" panose="020B0604020202020204" pitchFamily="34" charset="0"/>
              <a:buChar char="•"/>
            </a:pPr>
            <a:r>
              <a:rPr lang="de-AT" sz="1400" dirty="0">
                <a:solidFill>
                  <a:srgbClr val="374151"/>
                </a:solidFill>
                <a:latin typeface="Sitka Display" pitchFamily="2" charset="0"/>
              </a:rPr>
              <a:t>   Eier Reis</a:t>
            </a:r>
          </a:p>
          <a:p>
            <a:endParaRPr lang="de-AT" dirty="0"/>
          </a:p>
        </p:txBody>
      </p:sp>
      <p:sp>
        <p:nvSpPr>
          <p:cNvPr id="37" name="Textfeld 36">
            <a:extLst>
              <a:ext uri="{FF2B5EF4-FFF2-40B4-BE49-F238E27FC236}">
                <a16:creationId xmlns:a16="http://schemas.microsoft.com/office/drawing/2014/main" id="{DDDD9810-AE16-9CA5-2B1C-C5A5104DE986}"/>
              </a:ext>
            </a:extLst>
          </p:cNvPr>
          <p:cNvSpPr txBox="1"/>
          <p:nvPr/>
        </p:nvSpPr>
        <p:spPr>
          <a:xfrm>
            <a:off x="6286969" y="3581637"/>
            <a:ext cx="6234892" cy="40011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 </a:t>
            </a:r>
            <a:r>
              <a:rPr lang="de-DE" sz="2000" b="1" i="1" dirty="0">
                <a:solidFill>
                  <a:srgbClr val="156082"/>
                </a:solidFill>
                <a:effectLst>
                  <a:outerShdw blurRad="50800" dist="38100" algn="l" rotWithShape="0">
                    <a:prstClr val="black">
                      <a:alpha val="40000"/>
                    </a:prstClr>
                  </a:outerShdw>
                </a:effectLst>
                <a:latin typeface="Sitka Display" pitchFamily="2" charset="0"/>
                <a:sym typeface="Wingdings" panose="05000000000000000000" pitchFamily="2" charset="2"/>
              </a:rPr>
              <a:t>Saucen/Öle</a:t>
            </a: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				</a:t>
            </a:r>
            <a:r>
              <a:rPr kumimoji="0" lang="de-DE" sz="1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alle </a:t>
            </a:r>
            <a:r>
              <a:rPr lang="de-DE" sz="1400" b="1" i="1" dirty="0">
                <a:solidFill>
                  <a:srgbClr val="156082"/>
                </a:solidFill>
                <a:effectLst>
                  <a:outerShdw blurRad="50800" dist="38100" algn="l" rotWithShape="0">
                    <a:prstClr val="black">
                      <a:alpha val="40000"/>
                    </a:prstClr>
                  </a:outerShdw>
                </a:effectLst>
                <a:latin typeface="Sitka Display" pitchFamily="2" charset="0"/>
                <a:sym typeface="Wingdings" panose="05000000000000000000" pitchFamily="2" charset="2"/>
              </a:rPr>
              <a:t>3</a:t>
            </a:r>
            <a:r>
              <a:rPr kumimoji="0" lang="de-DE" sz="1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a:t>
            </a:r>
            <a:endParaRPr kumimoji="0" lang="de-DE" sz="2000" b="1" i="1" u="none" strike="noStrike" kern="1200" cap="none" spc="0" normalizeH="0" baseline="0" noProof="0" dirty="0">
              <a:ln>
                <a:noFill/>
              </a:ln>
              <a:solidFill>
                <a:srgbClr val="0070C0"/>
              </a:solidFill>
              <a:effectLst>
                <a:outerShdw blurRad="50800" dist="38100" algn="l" rotWithShape="0">
                  <a:prstClr val="black">
                    <a:alpha val="40000"/>
                  </a:prstClr>
                </a:outerShdw>
              </a:effectLst>
              <a:uLnTx/>
              <a:uFillTx/>
              <a:latin typeface="Sitka Display" pitchFamily="2" charset="0"/>
              <a:ea typeface="+mn-ea"/>
              <a:cs typeface="+mn-cs"/>
            </a:endParaRPr>
          </a:p>
        </p:txBody>
      </p:sp>
      <p:sp>
        <p:nvSpPr>
          <p:cNvPr id="38" name="Textfeld 37">
            <a:extLst>
              <a:ext uri="{FF2B5EF4-FFF2-40B4-BE49-F238E27FC236}">
                <a16:creationId xmlns:a16="http://schemas.microsoft.com/office/drawing/2014/main" id="{3CEC91B5-02DF-BB69-011F-C5E02CAE6C46}"/>
              </a:ext>
            </a:extLst>
          </p:cNvPr>
          <p:cNvSpPr txBox="1"/>
          <p:nvPr/>
        </p:nvSpPr>
        <p:spPr>
          <a:xfrm>
            <a:off x="6538654" y="4154122"/>
            <a:ext cx="2276804" cy="2369880"/>
          </a:xfrm>
          <a:prstGeom prst="rect">
            <a:avLst/>
          </a:prstGeom>
          <a:noFill/>
        </p:spPr>
        <p:txBody>
          <a:bodyPr wrap="square" rtlCol="0">
            <a:spAutoFit/>
          </a:bodyPr>
          <a:lstStyle/>
          <a:p>
            <a:pPr marL="285750" indent="-285750">
              <a:buFont typeface="Arial" panose="020B0604020202020204" pitchFamily="34" charset="0"/>
              <a:buChar char="•"/>
            </a:pPr>
            <a:r>
              <a:rPr lang="de-AT" sz="1400" dirty="0">
                <a:solidFill>
                  <a:srgbClr val="374151"/>
                </a:solidFill>
                <a:latin typeface="Sitka Display" pitchFamily="2" charset="0"/>
              </a:rPr>
              <a:t>Ketchup</a:t>
            </a:r>
          </a:p>
          <a:p>
            <a:pPr marL="285750" indent="-285750">
              <a:buFont typeface="Arial" panose="020B0604020202020204" pitchFamily="34" charset="0"/>
              <a:buChar char="•"/>
            </a:pPr>
            <a:r>
              <a:rPr lang="de-AT" sz="1400" dirty="0">
                <a:solidFill>
                  <a:srgbClr val="374151"/>
                </a:solidFill>
                <a:latin typeface="Sitka Display" pitchFamily="2" charset="0"/>
              </a:rPr>
              <a:t>Mayonnaise</a:t>
            </a:r>
          </a:p>
          <a:p>
            <a:pPr marL="285750" indent="-285750">
              <a:buFont typeface="Arial" panose="020B0604020202020204" pitchFamily="34" charset="0"/>
              <a:buChar char="•"/>
            </a:pPr>
            <a:r>
              <a:rPr lang="de-AT" sz="1400" dirty="0">
                <a:solidFill>
                  <a:srgbClr val="374151"/>
                </a:solidFill>
                <a:latin typeface="Sitka Display" pitchFamily="2" charset="0"/>
              </a:rPr>
              <a:t>Tabasco</a:t>
            </a:r>
          </a:p>
          <a:p>
            <a:pPr marL="285750" indent="-285750">
              <a:buFont typeface="Arial" panose="020B0604020202020204" pitchFamily="34" charset="0"/>
              <a:buChar char="•"/>
            </a:pPr>
            <a:r>
              <a:rPr lang="de-AT" sz="1400" dirty="0">
                <a:solidFill>
                  <a:srgbClr val="374151"/>
                </a:solidFill>
                <a:latin typeface="Sitka Display" pitchFamily="2" charset="0"/>
              </a:rPr>
              <a:t>Knoblauchöl</a:t>
            </a:r>
          </a:p>
          <a:p>
            <a:pPr marL="285750" indent="-285750">
              <a:buFont typeface="Arial" panose="020B0604020202020204" pitchFamily="34" charset="0"/>
              <a:buChar char="•"/>
            </a:pPr>
            <a:r>
              <a:rPr lang="de-AT" sz="1400" dirty="0">
                <a:solidFill>
                  <a:srgbClr val="374151"/>
                </a:solidFill>
                <a:latin typeface="Sitka Display" pitchFamily="2" charset="0"/>
              </a:rPr>
              <a:t>Olivenöl</a:t>
            </a:r>
          </a:p>
          <a:p>
            <a:pPr marL="285750" indent="-285750">
              <a:buFont typeface="Arial" panose="020B0604020202020204" pitchFamily="34" charset="0"/>
              <a:buChar char="•"/>
            </a:pPr>
            <a:r>
              <a:rPr lang="de-AT" sz="1400" dirty="0">
                <a:solidFill>
                  <a:srgbClr val="374151"/>
                </a:solidFill>
                <a:latin typeface="Sitka Display" pitchFamily="2" charset="0"/>
              </a:rPr>
              <a:t>Süßsauer Sauce</a:t>
            </a:r>
          </a:p>
          <a:p>
            <a:pPr marL="285750" indent="-285750">
              <a:buFont typeface="Arial" panose="020B0604020202020204" pitchFamily="34" charset="0"/>
              <a:buChar char="•"/>
            </a:pPr>
            <a:r>
              <a:rPr lang="de-AT" sz="1400" dirty="0">
                <a:solidFill>
                  <a:srgbClr val="374151"/>
                </a:solidFill>
                <a:latin typeface="Sitka Display" pitchFamily="2" charset="0"/>
              </a:rPr>
              <a:t>Cocktail Sauce</a:t>
            </a:r>
          </a:p>
          <a:p>
            <a:pPr marL="285750" indent="-285750">
              <a:buFont typeface="Arial" panose="020B0604020202020204" pitchFamily="34" charset="0"/>
              <a:buChar char="•"/>
            </a:pPr>
            <a:r>
              <a:rPr lang="de-AT" sz="1400" dirty="0">
                <a:solidFill>
                  <a:srgbClr val="374151"/>
                </a:solidFill>
                <a:latin typeface="Sitka Display" pitchFamily="2" charset="0"/>
              </a:rPr>
              <a:t>Knoblauch Sauce</a:t>
            </a:r>
          </a:p>
          <a:p>
            <a:pPr marL="285750" indent="-285750">
              <a:buFont typeface="Arial" panose="020B0604020202020204" pitchFamily="34" charset="0"/>
              <a:buChar char="•"/>
            </a:pPr>
            <a:endParaRPr lang="de-AT" dirty="0"/>
          </a:p>
          <a:p>
            <a:pPr marL="285750" indent="-285750">
              <a:buFont typeface="Arial" panose="020B0604020202020204" pitchFamily="34" charset="0"/>
              <a:buChar char="•"/>
            </a:pPr>
            <a:endParaRPr lang="de-AT" dirty="0"/>
          </a:p>
        </p:txBody>
      </p:sp>
    </p:spTree>
    <p:extLst>
      <p:ext uri="{BB962C8B-B14F-4D97-AF65-F5344CB8AC3E}">
        <p14:creationId xmlns:p14="http://schemas.microsoft.com/office/powerpoint/2010/main" val="3455268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F6338B2F-7B7C-C06C-C79B-8D9021A92095}"/>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79912A7E-A2ED-E669-C8F0-F8622C6ED627}"/>
              </a:ext>
            </a:extLst>
          </p:cNvPr>
          <p:cNvPicPr>
            <a:picLocks noChangeAspect="1"/>
          </p:cNvPicPr>
          <p:nvPr/>
        </p:nvPicPr>
        <p:blipFill rotWithShape="1">
          <a:blip r:embed="rId4">
            <a:alphaModFix amt="50000"/>
          </a:blip>
          <a:srcRect l="3802" t="3886" r="3038" b="21186"/>
          <a:stretch/>
        </p:blipFill>
        <p:spPr>
          <a:xfrm>
            <a:off x="18705" y="-57876"/>
            <a:ext cx="12192000" cy="6881460"/>
          </a:xfrm>
          <a:prstGeom prst="rect">
            <a:avLst/>
          </a:prstGeom>
        </p:spPr>
      </p:pic>
      <p:sp>
        <p:nvSpPr>
          <p:cNvPr id="2" name="Textfeld 1">
            <a:extLst>
              <a:ext uri="{FF2B5EF4-FFF2-40B4-BE49-F238E27FC236}">
                <a16:creationId xmlns:a16="http://schemas.microsoft.com/office/drawing/2014/main" id="{DD788051-26AC-7753-D354-9A36CAA52C76}"/>
              </a:ext>
            </a:extLst>
          </p:cNvPr>
          <p:cNvSpPr txBox="1"/>
          <p:nvPr/>
        </p:nvSpPr>
        <p:spPr>
          <a:xfrm>
            <a:off x="6146000" y="0"/>
            <a:ext cx="533891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800" b="1" i="0" u="none" strike="noStrike" kern="1200" cap="none" spc="0" normalizeH="0" baseline="0" noProof="0" dirty="0">
                <a:ln>
                  <a:noFill/>
                </a:ln>
                <a:solidFill>
                  <a:srgbClr val="374151"/>
                </a:solidFill>
                <a:effectLst/>
                <a:uLnTx/>
                <a:uFillTx/>
                <a:latin typeface="Söhne"/>
                <a:ea typeface="+mn-ea"/>
                <a:cs typeface="+mn-cs"/>
              </a:rPr>
            </a:br>
            <a:r>
              <a:rPr kumimoji="0" lang="de-DE" sz="2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öhne"/>
                <a:ea typeface="+mn-ea"/>
                <a:cs typeface="+mn-cs"/>
              </a:rPr>
              <a:t>Getränke</a:t>
            </a:r>
          </a:p>
        </p:txBody>
      </p:sp>
      <p:sp>
        <p:nvSpPr>
          <p:cNvPr id="4" name="Textfeld 3">
            <a:extLst>
              <a:ext uri="{FF2B5EF4-FFF2-40B4-BE49-F238E27FC236}">
                <a16:creationId xmlns:a16="http://schemas.microsoft.com/office/drawing/2014/main" id="{85BF0814-DDE3-2A0D-47F8-B05758A5EAC0}"/>
              </a:ext>
            </a:extLst>
          </p:cNvPr>
          <p:cNvSpPr txBox="1"/>
          <p:nvPr/>
        </p:nvSpPr>
        <p:spPr>
          <a:xfrm>
            <a:off x="598930" y="0"/>
            <a:ext cx="533891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800" b="1" i="0" u="none" strike="noStrike" kern="1200" cap="none" spc="0" normalizeH="0" baseline="0" noProof="0" dirty="0">
                <a:ln>
                  <a:noFill/>
                </a:ln>
                <a:solidFill>
                  <a:srgbClr val="374151"/>
                </a:solidFill>
                <a:effectLst/>
                <a:uLnTx/>
                <a:uFillTx/>
                <a:latin typeface="Söhne"/>
                <a:ea typeface="+mn-ea"/>
                <a:cs typeface="+mn-cs"/>
              </a:rPr>
            </a:br>
            <a:r>
              <a:rPr kumimoji="0" lang="de-DE" sz="2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öhne"/>
                <a:ea typeface="+mn-ea"/>
                <a:cs typeface="+mn-cs"/>
              </a:rPr>
              <a:t>Getränke</a:t>
            </a:r>
          </a:p>
        </p:txBody>
      </p:sp>
      <p:cxnSp>
        <p:nvCxnSpPr>
          <p:cNvPr id="5" name="Gerader Verbinder 4">
            <a:extLst>
              <a:ext uri="{FF2B5EF4-FFF2-40B4-BE49-F238E27FC236}">
                <a16:creationId xmlns:a16="http://schemas.microsoft.com/office/drawing/2014/main" id="{83AB5C1F-131C-D941-DC69-D62DDE866624}"/>
              </a:ext>
            </a:extLst>
          </p:cNvPr>
          <p:cNvCxnSpPr>
            <a:cxnSpLocks/>
          </p:cNvCxnSpPr>
          <p:nvPr/>
        </p:nvCxnSpPr>
        <p:spPr>
          <a:xfrm>
            <a:off x="1234789" y="779611"/>
            <a:ext cx="3978705"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cxnSp>
        <p:nvCxnSpPr>
          <p:cNvPr id="6" name="Gerader Verbinder 5">
            <a:extLst>
              <a:ext uri="{FF2B5EF4-FFF2-40B4-BE49-F238E27FC236}">
                <a16:creationId xmlns:a16="http://schemas.microsoft.com/office/drawing/2014/main" id="{3A8C74B1-8D2F-3C2C-B0B6-039A5B91DADD}"/>
              </a:ext>
            </a:extLst>
          </p:cNvPr>
          <p:cNvCxnSpPr>
            <a:cxnSpLocks/>
          </p:cNvCxnSpPr>
          <p:nvPr/>
        </p:nvCxnSpPr>
        <p:spPr>
          <a:xfrm>
            <a:off x="6853925" y="779611"/>
            <a:ext cx="3978705"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sp>
        <p:nvSpPr>
          <p:cNvPr id="13" name="Textfeld 12">
            <a:extLst>
              <a:ext uri="{FF2B5EF4-FFF2-40B4-BE49-F238E27FC236}">
                <a16:creationId xmlns:a16="http://schemas.microsoft.com/office/drawing/2014/main" id="{21E9D29D-3821-BAF6-455A-6147CA61DDD0}"/>
              </a:ext>
            </a:extLst>
          </p:cNvPr>
          <p:cNvSpPr txBox="1"/>
          <p:nvPr/>
        </p:nvSpPr>
        <p:spPr>
          <a:xfrm>
            <a:off x="183992" y="1022382"/>
            <a:ext cx="3199559"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 </a:t>
            </a:r>
            <a:r>
              <a:rPr lang="de-DE" sz="2000" b="1" i="1" dirty="0">
                <a:solidFill>
                  <a:srgbClr val="156082"/>
                </a:solidFill>
                <a:effectLst>
                  <a:outerShdw blurRad="50800" dist="38100" algn="l" rotWithShape="0">
                    <a:prstClr val="black">
                      <a:alpha val="40000"/>
                    </a:prstClr>
                  </a:outerShdw>
                </a:effectLst>
                <a:latin typeface="Sitka Display" pitchFamily="2" charset="0"/>
                <a:sym typeface="Wingdings" panose="05000000000000000000" pitchFamily="2" charset="2"/>
              </a:rPr>
              <a:t>Kaltgetränke</a:t>
            </a:r>
            <a:endParaRPr kumimoji="0" lang="de-DE" sz="2000" b="1" i="1" u="none" strike="noStrike" kern="1200" cap="none" spc="0" normalizeH="0" baseline="0" noProof="0" dirty="0">
              <a:ln>
                <a:noFill/>
              </a:ln>
              <a:solidFill>
                <a:srgbClr val="0070C0"/>
              </a:solidFill>
              <a:effectLst>
                <a:outerShdw blurRad="50800" dist="38100" algn="l" rotWithShape="0">
                  <a:prstClr val="black">
                    <a:alpha val="40000"/>
                  </a:prstClr>
                </a:outerShdw>
              </a:effectLst>
              <a:uLnTx/>
              <a:uFillTx/>
              <a:latin typeface="Sitka Display" pitchFamily="2" charset="0"/>
              <a:ea typeface="+mn-ea"/>
              <a:cs typeface="+mn-cs"/>
            </a:endParaRPr>
          </a:p>
        </p:txBody>
      </p:sp>
      <p:pic>
        <p:nvPicPr>
          <p:cNvPr id="3074" name="Picture 2" descr="Getränke-Symbol. monochromes einfaches Getränkesymbol für Vorlagen,  Webdesign und Infografiken 17207641 Vektor Kunst bei Vecteezy">
            <a:extLst>
              <a:ext uri="{FF2B5EF4-FFF2-40B4-BE49-F238E27FC236}">
                <a16:creationId xmlns:a16="http://schemas.microsoft.com/office/drawing/2014/main" id="{DB03088E-F695-9362-8C63-C82DE8322378}"/>
              </a:ext>
            </a:extLst>
          </p:cNvPr>
          <p:cNvPicPr>
            <a:picLocks noChangeAspect="1" noChangeArrowheads="1"/>
          </p:cNvPicPr>
          <p:nvPr/>
        </p:nvPicPr>
        <p:blipFill>
          <a:blip r:embed="rId5">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8374" y="5976654"/>
            <a:ext cx="943200" cy="9432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Getränke-Symbol. monochromes einfaches Getränkesymbol für Vorlagen,  Webdesign und Infografiken 17207641 Vektor Kunst bei Vecteezy">
            <a:extLst>
              <a:ext uri="{FF2B5EF4-FFF2-40B4-BE49-F238E27FC236}">
                <a16:creationId xmlns:a16="http://schemas.microsoft.com/office/drawing/2014/main" id="{000E2322-BA5E-F19D-A79B-5F1A3C9207C1}"/>
              </a:ext>
            </a:extLst>
          </p:cNvPr>
          <p:cNvPicPr>
            <a:picLocks noChangeAspect="1" noChangeArrowheads="1"/>
          </p:cNvPicPr>
          <p:nvPr/>
        </p:nvPicPr>
        <p:blipFill>
          <a:blip r:embed="rId5">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34347" y="5923020"/>
            <a:ext cx="943200" cy="9432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feld 20">
            <a:extLst>
              <a:ext uri="{FF2B5EF4-FFF2-40B4-BE49-F238E27FC236}">
                <a16:creationId xmlns:a16="http://schemas.microsoft.com/office/drawing/2014/main" id="{AE3B94CE-5A93-7DD1-9993-03F8F452A142}"/>
              </a:ext>
            </a:extLst>
          </p:cNvPr>
          <p:cNvSpPr txBox="1"/>
          <p:nvPr/>
        </p:nvSpPr>
        <p:spPr>
          <a:xfrm>
            <a:off x="903302" y="1425722"/>
            <a:ext cx="4802987" cy="5539978"/>
          </a:xfrm>
          <a:prstGeom prst="rect">
            <a:avLst/>
          </a:prstGeom>
          <a:noFill/>
        </p:spPr>
        <p:txBody>
          <a:bodyPr wrap="square" rtlCol="0">
            <a:spAutoFit/>
          </a:bodyPr>
          <a:lstStyle/>
          <a:p>
            <a:pPr marL="285750" indent="-285750" algn="l">
              <a:buFont typeface="Arial" panose="020B0604020202020204" pitchFamily="34" charset="0"/>
              <a:buChar char="•"/>
            </a:pPr>
            <a:r>
              <a:rPr lang="de-AT" sz="1400" b="1" dirty="0">
                <a:solidFill>
                  <a:srgbClr val="374151"/>
                </a:solidFill>
                <a:latin typeface="Sitka Display" pitchFamily="2" charset="0"/>
              </a:rPr>
              <a:t>Mineralwasser:</a:t>
            </a:r>
          </a:p>
          <a:p>
            <a:pPr lvl="1"/>
            <a:r>
              <a:rPr lang="de-AT" sz="1400" dirty="0">
                <a:solidFill>
                  <a:srgbClr val="374151"/>
                </a:solidFill>
                <a:latin typeface="Sitka Display" pitchFamily="2" charset="0"/>
              </a:rPr>
              <a:t>Still				2,50 €</a:t>
            </a:r>
          </a:p>
          <a:p>
            <a:pPr lvl="1"/>
            <a:r>
              <a:rPr lang="de-AT" sz="1400" dirty="0">
                <a:solidFill>
                  <a:srgbClr val="374151"/>
                </a:solidFill>
                <a:latin typeface="Sitka Display" pitchFamily="2" charset="0"/>
              </a:rPr>
              <a:t>Sprudelnd			2,50 €</a:t>
            </a:r>
          </a:p>
          <a:p>
            <a:pPr marL="285750" indent="-285750">
              <a:buFont typeface="Arial" panose="020B0604020202020204" pitchFamily="34" charset="0"/>
              <a:buChar char="•"/>
            </a:pPr>
            <a:r>
              <a:rPr lang="de-AT" sz="1400" b="1" dirty="0">
                <a:solidFill>
                  <a:srgbClr val="374151"/>
                </a:solidFill>
                <a:latin typeface="Sitka Display" pitchFamily="2" charset="0"/>
              </a:rPr>
              <a:t>Cola:</a:t>
            </a:r>
          </a:p>
          <a:p>
            <a:pPr lvl="1"/>
            <a:r>
              <a:rPr lang="de-AT" sz="1400" dirty="0">
                <a:solidFill>
                  <a:srgbClr val="374151"/>
                </a:solidFill>
                <a:latin typeface="Sitka Display" pitchFamily="2" charset="0"/>
              </a:rPr>
              <a:t>Cola				2,00 €</a:t>
            </a:r>
          </a:p>
          <a:p>
            <a:pPr lvl="1"/>
            <a:r>
              <a:rPr lang="de-AT" sz="1400" dirty="0">
                <a:solidFill>
                  <a:srgbClr val="374151"/>
                </a:solidFill>
                <a:latin typeface="Sitka Display" pitchFamily="2" charset="0"/>
              </a:rPr>
              <a:t>Cola Light			2,00 €</a:t>
            </a:r>
          </a:p>
          <a:p>
            <a:pPr lvl="1"/>
            <a:r>
              <a:rPr lang="de-AT" sz="1400" dirty="0">
                <a:solidFill>
                  <a:srgbClr val="374151"/>
                </a:solidFill>
                <a:latin typeface="Sitka Display" pitchFamily="2" charset="0"/>
              </a:rPr>
              <a:t>Cola Zero			2,00 €</a:t>
            </a:r>
          </a:p>
          <a:p>
            <a:pPr marL="285750" indent="-285750">
              <a:buFont typeface="Arial" panose="020B0604020202020204" pitchFamily="34" charset="0"/>
              <a:buChar char="•"/>
            </a:pPr>
            <a:r>
              <a:rPr lang="de-AT" sz="1400" b="1" dirty="0">
                <a:solidFill>
                  <a:srgbClr val="374151"/>
                </a:solidFill>
                <a:latin typeface="Sitka Display" pitchFamily="2" charset="0"/>
              </a:rPr>
              <a:t>Limonade:</a:t>
            </a:r>
          </a:p>
          <a:p>
            <a:pPr lvl="1"/>
            <a:r>
              <a:rPr lang="de-AT" sz="1400" dirty="0">
                <a:solidFill>
                  <a:srgbClr val="374151"/>
                </a:solidFill>
                <a:latin typeface="Sitka Display" pitchFamily="2" charset="0"/>
              </a:rPr>
              <a:t>Zitrone		 	2,50 €</a:t>
            </a:r>
          </a:p>
          <a:p>
            <a:pPr lvl="1"/>
            <a:r>
              <a:rPr lang="de-AT" sz="1400" dirty="0">
                <a:solidFill>
                  <a:srgbClr val="374151"/>
                </a:solidFill>
                <a:latin typeface="Sitka Display" pitchFamily="2" charset="0"/>
              </a:rPr>
              <a:t>Orange			2,50 €</a:t>
            </a:r>
          </a:p>
          <a:p>
            <a:pPr lvl="1"/>
            <a:r>
              <a:rPr lang="de-AT" sz="1400" dirty="0">
                <a:solidFill>
                  <a:srgbClr val="374151"/>
                </a:solidFill>
                <a:latin typeface="Sitka Display" pitchFamily="2" charset="0"/>
              </a:rPr>
              <a:t>Himbeere			2,50 €</a:t>
            </a:r>
          </a:p>
          <a:p>
            <a:pPr lvl="1"/>
            <a:r>
              <a:rPr lang="de-AT" sz="1400" dirty="0">
                <a:solidFill>
                  <a:srgbClr val="374151"/>
                </a:solidFill>
                <a:latin typeface="Sitka Display" pitchFamily="2" charset="0"/>
              </a:rPr>
              <a:t>Holunderblüte			 2,50 €</a:t>
            </a:r>
          </a:p>
          <a:p>
            <a:pPr marL="285750" indent="-285750">
              <a:buFont typeface="Arial" panose="020B0604020202020204" pitchFamily="34" charset="0"/>
              <a:buChar char="•"/>
            </a:pPr>
            <a:r>
              <a:rPr lang="de-AT" sz="1400" b="1" dirty="0">
                <a:solidFill>
                  <a:srgbClr val="374151"/>
                </a:solidFill>
                <a:latin typeface="Sitka Display" pitchFamily="2" charset="0"/>
              </a:rPr>
              <a:t>Eistee:</a:t>
            </a:r>
          </a:p>
          <a:p>
            <a:pPr lvl="1"/>
            <a:r>
              <a:rPr lang="de-AT" sz="1400" dirty="0">
                <a:solidFill>
                  <a:srgbClr val="374151"/>
                </a:solidFill>
                <a:latin typeface="Sitka Display" pitchFamily="2" charset="0"/>
              </a:rPr>
              <a:t>Pfirsich			2,50 €</a:t>
            </a:r>
          </a:p>
          <a:p>
            <a:pPr lvl="1"/>
            <a:r>
              <a:rPr lang="de-AT" sz="1400" dirty="0">
                <a:solidFill>
                  <a:srgbClr val="374151"/>
                </a:solidFill>
                <a:latin typeface="Sitka Display" pitchFamily="2" charset="0"/>
              </a:rPr>
              <a:t>Zitrone			2,50 €</a:t>
            </a:r>
          </a:p>
          <a:p>
            <a:pPr lvl="1"/>
            <a:r>
              <a:rPr lang="de-AT" sz="1400" dirty="0">
                <a:solidFill>
                  <a:srgbClr val="374151"/>
                </a:solidFill>
                <a:latin typeface="Sitka Display" pitchFamily="2" charset="0"/>
              </a:rPr>
              <a:t>Grüner Tee			2,50 €</a:t>
            </a:r>
          </a:p>
          <a:p>
            <a:pPr marL="285750" indent="-285750">
              <a:buFont typeface="Arial" panose="020B0604020202020204" pitchFamily="34" charset="0"/>
              <a:buChar char="•"/>
            </a:pPr>
            <a:r>
              <a:rPr lang="de-AT" sz="1400" b="1" dirty="0">
                <a:solidFill>
                  <a:srgbClr val="374151"/>
                </a:solidFill>
                <a:latin typeface="Sitka Display" pitchFamily="2" charset="0"/>
              </a:rPr>
              <a:t>Fruchtsaftschorle:</a:t>
            </a:r>
          </a:p>
          <a:p>
            <a:pPr lvl="1"/>
            <a:r>
              <a:rPr lang="de-AT" sz="1400" dirty="0">
                <a:solidFill>
                  <a:srgbClr val="374151"/>
                </a:solidFill>
                <a:latin typeface="Sitka Display" pitchFamily="2" charset="0"/>
              </a:rPr>
              <a:t>Apfel				3,00 €</a:t>
            </a:r>
          </a:p>
          <a:p>
            <a:pPr lvl="1"/>
            <a:r>
              <a:rPr lang="de-AT" sz="1400" dirty="0">
                <a:solidFill>
                  <a:srgbClr val="374151"/>
                </a:solidFill>
                <a:latin typeface="Sitka Display" pitchFamily="2" charset="0"/>
              </a:rPr>
              <a:t>Orange			3,00 €</a:t>
            </a:r>
          </a:p>
          <a:p>
            <a:pPr lvl="1"/>
            <a:r>
              <a:rPr lang="de-AT" sz="1400" dirty="0">
                <a:solidFill>
                  <a:srgbClr val="374151"/>
                </a:solidFill>
                <a:latin typeface="Sitka Display" pitchFamily="2" charset="0"/>
              </a:rPr>
              <a:t>Johannisbeere			3,00 €</a:t>
            </a:r>
          </a:p>
          <a:p>
            <a:pPr marL="285750" indent="-285750">
              <a:buFont typeface="Arial" panose="020B0604020202020204" pitchFamily="34" charset="0"/>
              <a:buChar char="•"/>
            </a:pPr>
            <a:r>
              <a:rPr lang="de-AT" sz="1400" b="1" dirty="0">
                <a:solidFill>
                  <a:srgbClr val="374151"/>
                </a:solidFill>
                <a:latin typeface="Sitka Display" pitchFamily="2" charset="0"/>
              </a:rPr>
              <a:t>Frisch gepresster Saft:</a:t>
            </a:r>
          </a:p>
          <a:p>
            <a:pPr lvl="1" algn="l"/>
            <a:r>
              <a:rPr lang="de-AT" sz="1400" dirty="0">
                <a:solidFill>
                  <a:srgbClr val="374151"/>
                </a:solidFill>
                <a:latin typeface="Sitka Display" pitchFamily="2" charset="0"/>
              </a:rPr>
              <a:t>Orangensaft			4,00 €</a:t>
            </a:r>
          </a:p>
          <a:p>
            <a:pPr lvl="1" algn="l"/>
            <a:r>
              <a:rPr lang="de-AT" sz="1400" dirty="0">
                <a:solidFill>
                  <a:srgbClr val="374151"/>
                </a:solidFill>
                <a:latin typeface="Sitka Display" pitchFamily="2" charset="0"/>
              </a:rPr>
              <a:t>Apfelsaft			4,00 €</a:t>
            </a:r>
          </a:p>
          <a:p>
            <a:pPr lvl="1" algn="l"/>
            <a:r>
              <a:rPr lang="de-AT" sz="1400" dirty="0">
                <a:solidFill>
                  <a:srgbClr val="374151"/>
                </a:solidFill>
                <a:latin typeface="Sitka Display" pitchFamily="2" charset="0"/>
              </a:rPr>
              <a:t>Karottensaft			4,00 €</a:t>
            </a:r>
          </a:p>
          <a:p>
            <a:pPr marL="285750" indent="-285750">
              <a:buFont typeface="Arial" panose="020B0604020202020204" pitchFamily="34" charset="0"/>
              <a:buChar char="•"/>
            </a:pPr>
            <a:endParaRPr lang="de-AT" dirty="0"/>
          </a:p>
        </p:txBody>
      </p:sp>
      <p:sp>
        <p:nvSpPr>
          <p:cNvPr id="23" name="Textfeld 22">
            <a:extLst>
              <a:ext uri="{FF2B5EF4-FFF2-40B4-BE49-F238E27FC236}">
                <a16:creationId xmlns:a16="http://schemas.microsoft.com/office/drawing/2014/main" id="{56E94180-211E-3B8C-3162-1250AC2F4455}"/>
              </a:ext>
            </a:extLst>
          </p:cNvPr>
          <p:cNvSpPr txBox="1"/>
          <p:nvPr/>
        </p:nvSpPr>
        <p:spPr>
          <a:xfrm>
            <a:off x="5615899" y="1060888"/>
            <a:ext cx="3199559"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 Heißgetränke</a:t>
            </a:r>
            <a:endParaRPr kumimoji="0" lang="de-DE" sz="2000" b="1" i="1" u="none" strike="noStrike" kern="1200" cap="none" spc="0" normalizeH="0" baseline="0" noProof="0" dirty="0">
              <a:ln>
                <a:noFill/>
              </a:ln>
              <a:solidFill>
                <a:srgbClr val="0070C0"/>
              </a:solidFill>
              <a:effectLst>
                <a:outerShdw blurRad="50800" dist="38100" algn="l" rotWithShape="0">
                  <a:prstClr val="black">
                    <a:alpha val="40000"/>
                  </a:prstClr>
                </a:outerShdw>
              </a:effectLst>
              <a:uLnTx/>
              <a:uFillTx/>
              <a:latin typeface="Sitka Display" pitchFamily="2" charset="0"/>
              <a:ea typeface="+mn-ea"/>
              <a:cs typeface="+mn-cs"/>
            </a:endParaRPr>
          </a:p>
        </p:txBody>
      </p:sp>
      <p:sp>
        <p:nvSpPr>
          <p:cNvPr id="25" name="Textfeld 24">
            <a:extLst>
              <a:ext uri="{FF2B5EF4-FFF2-40B4-BE49-F238E27FC236}">
                <a16:creationId xmlns:a16="http://schemas.microsoft.com/office/drawing/2014/main" id="{02C6D995-7A5C-84E2-09C0-DC4E767A669C}"/>
              </a:ext>
            </a:extLst>
          </p:cNvPr>
          <p:cNvSpPr txBox="1"/>
          <p:nvPr/>
        </p:nvSpPr>
        <p:spPr>
          <a:xfrm>
            <a:off x="6485713" y="1422492"/>
            <a:ext cx="4829700" cy="4893647"/>
          </a:xfrm>
          <a:prstGeom prst="rect">
            <a:avLst/>
          </a:prstGeom>
          <a:noFill/>
        </p:spPr>
        <p:txBody>
          <a:bodyPr wrap="square" rtlCol="0">
            <a:spAutoFit/>
          </a:bodyPr>
          <a:lstStyle/>
          <a:p>
            <a:pPr algn="l"/>
            <a:r>
              <a:rPr lang="de-AT" sz="1400" b="1" dirty="0">
                <a:solidFill>
                  <a:srgbClr val="374151"/>
                </a:solidFill>
                <a:latin typeface="Sitka Display" pitchFamily="2" charset="0"/>
              </a:rPr>
              <a:t>Kaffee:</a:t>
            </a:r>
          </a:p>
          <a:p>
            <a:pPr lvl="1" algn="l"/>
            <a:r>
              <a:rPr lang="de-AT" sz="1400" dirty="0">
                <a:solidFill>
                  <a:srgbClr val="374151"/>
                </a:solidFill>
                <a:latin typeface="Sitka Display" pitchFamily="2" charset="0"/>
              </a:rPr>
              <a:t>Schwarzer Kaffee 			2,50 €</a:t>
            </a:r>
          </a:p>
          <a:p>
            <a:pPr lvl="1" algn="l"/>
            <a:r>
              <a:rPr lang="de-AT" sz="1400" dirty="0">
                <a:solidFill>
                  <a:srgbClr val="374151"/>
                </a:solidFill>
                <a:latin typeface="Sitka Display" pitchFamily="2" charset="0"/>
              </a:rPr>
              <a:t>Espresso 			2,00 €</a:t>
            </a:r>
          </a:p>
          <a:p>
            <a:pPr lvl="1" algn="l"/>
            <a:r>
              <a:rPr lang="de-AT" sz="1400" dirty="0">
                <a:solidFill>
                  <a:srgbClr val="374151"/>
                </a:solidFill>
                <a:latin typeface="Sitka Display" pitchFamily="2" charset="0"/>
              </a:rPr>
              <a:t>Doppelter Espresso 		3,50 €</a:t>
            </a:r>
          </a:p>
          <a:p>
            <a:pPr lvl="1" algn="l"/>
            <a:r>
              <a:rPr lang="de-AT" sz="1400" dirty="0" err="1">
                <a:solidFill>
                  <a:srgbClr val="374151"/>
                </a:solidFill>
                <a:latin typeface="Sitka Display" pitchFamily="2" charset="0"/>
              </a:rPr>
              <a:t>Americano</a:t>
            </a:r>
            <a:r>
              <a:rPr lang="de-AT" sz="1400" dirty="0">
                <a:solidFill>
                  <a:srgbClr val="374151"/>
                </a:solidFill>
                <a:latin typeface="Sitka Display" pitchFamily="2" charset="0"/>
              </a:rPr>
              <a:t> 			3,00 €</a:t>
            </a:r>
          </a:p>
          <a:p>
            <a:r>
              <a:rPr lang="de-AT" sz="1400" b="1" dirty="0">
                <a:solidFill>
                  <a:srgbClr val="374151"/>
                </a:solidFill>
                <a:latin typeface="Sitka Display" pitchFamily="2" charset="0"/>
              </a:rPr>
              <a:t>Milchkaffeevarianten:</a:t>
            </a:r>
          </a:p>
          <a:p>
            <a:pPr lvl="1"/>
            <a:r>
              <a:rPr lang="de-AT" sz="1400" dirty="0">
                <a:solidFill>
                  <a:srgbClr val="374151"/>
                </a:solidFill>
                <a:latin typeface="Sitka Display" pitchFamily="2" charset="0"/>
              </a:rPr>
              <a:t>Latte Macchiato 			3,50 €</a:t>
            </a:r>
          </a:p>
          <a:p>
            <a:pPr lvl="1"/>
            <a:r>
              <a:rPr lang="de-AT" sz="1400" dirty="0">
                <a:solidFill>
                  <a:srgbClr val="374151"/>
                </a:solidFill>
                <a:latin typeface="Sitka Display" pitchFamily="2" charset="0"/>
              </a:rPr>
              <a:t>Cappuccino 			3,00 €</a:t>
            </a:r>
          </a:p>
          <a:p>
            <a:pPr lvl="1"/>
            <a:r>
              <a:rPr lang="de-AT" sz="1400" dirty="0">
                <a:solidFill>
                  <a:srgbClr val="374151"/>
                </a:solidFill>
                <a:latin typeface="Sitka Display" pitchFamily="2" charset="0"/>
              </a:rPr>
              <a:t>Café au </a:t>
            </a:r>
            <a:r>
              <a:rPr lang="de-AT" sz="1400" dirty="0" err="1">
                <a:solidFill>
                  <a:srgbClr val="374151"/>
                </a:solidFill>
                <a:latin typeface="Sitka Display" pitchFamily="2" charset="0"/>
              </a:rPr>
              <a:t>Lait</a:t>
            </a:r>
            <a:r>
              <a:rPr lang="de-AT" sz="1400" dirty="0">
                <a:solidFill>
                  <a:srgbClr val="374151"/>
                </a:solidFill>
                <a:latin typeface="Sitka Display" pitchFamily="2" charset="0"/>
              </a:rPr>
              <a:t> 			3,00 €</a:t>
            </a:r>
          </a:p>
          <a:p>
            <a:r>
              <a:rPr lang="de-AT" sz="1400" b="1" dirty="0">
                <a:solidFill>
                  <a:srgbClr val="374151"/>
                </a:solidFill>
                <a:latin typeface="Sitka Display" pitchFamily="2" charset="0"/>
              </a:rPr>
              <a:t>Schokoladengetränke:</a:t>
            </a:r>
          </a:p>
          <a:p>
            <a:pPr lvl="1"/>
            <a:r>
              <a:rPr lang="de-AT" sz="1400" dirty="0">
                <a:solidFill>
                  <a:srgbClr val="374151"/>
                </a:solidFill>
                <a:latin typeface="Sitka Display" pitchFamily="2" charset="0"/>
              </a:rPr>
              <a:t>Heiße Schokolade 			3,50 €</a:t>
            </a:r>
          </a:p>
          <a:p>
            <a:pPr lvl="1"/>
            <a:r>
              <a:rPr lang="de-AT" sz="1400" dirty="0">
                <a:solidFill>
                  <a:srgbClr val="374151"/>
                </a:solidFill>
                <a:latin typeface="Sitka Display" pitchFamily="2" charset="0"/>
              </a:rPr>
              <a:t>Schokoladen-Mocca 		4,00 €</a:t>
            </a:r>
          </a:p>
          <a:p>
            <a:r>
              <a:rPr lang="de-AT" sz="1400" b="1" dirty="0">
                <a:solidFill>
                  <a:srgbClr val="374151"/>
                </a:solidFill>
                <a:latin typeface="Sitka Display" pitchFamily="2" charset="0"/>
              </a:rPr>
              <a:t>Tee:</a:t>
            </a:r>
          </a:p>
          <a:p>
            <a:pPr lvl="1" algn="l"/>
            <a:r>
              <a:rPr lang="de-AT" sz="1400" dirty="0">
                <a:solidFill>
                  <a:srgbClr val="374151"/>
                </a:solidFill>
                <a:latin typeface="Sitka Display" pitchFamily="2" charset="0"/>
              </a:rPr>
              <a:t>Schwarzer Tee 			2,50 €</a:t>
            </a:r>
          </a:p>
          <a:p>
            <a:pPr lvl="1" algn="l"/>
            <a:r>
              <a:rPr lang="de-AT" sz="1400" dirty="0">
                <a:solidFill>
                  <a:srgbClr val="374151"/>
                </a:solidFill>
                <a:latin typeface="Sitka Display" pitchFamily="2" charset="0"/>
              </a:rPr>
              <a:t>Grüner Tee 			3,00 €</a:t>
            </a:r>
          </a:p>
          <a:p>
            <a:pPr lvl="1" algn="l"/>
            <a:r>
              <a:rPr lang="de-AT" sz="1400" dirty="0">
                <a:solidFill>
                  <a:srgbClr val="374151"/>
                </a:solidFill>
                <a:latin typeface="Sitka Display" pitchFamily="2" charset="0"/>
              </a:rPr>
              <a:t>Früchtetee 			3,00 €</a:t>
            </a:r>
          </a:p>
          <a:p>
            <a:pPr lvl="1" algn="l"/>
            <a:r>
              <a:rPr lang="de-AT" sz="1400" dirty="0">
                <a:solidFill>
                  <a:srgbClr val="374151"/>
                </a:solidFill>
                <a:latin typeface="Sitka Display" pitchFamily="2" charset="0"/>
              </a:rPr>
              <a:t>Kräutertee 			3,00 €</a:t>
            </a:r>
          </a:p>
          <a:p>
            <a:r>
              <a:rPr lang="de-AT" sz="1400" b="1" dirty="0">
                <a:solidFill>
                  <a:srgbClr val="374151"/>
                </a:solidFill>
                <a:latin typeface="Sitka Display" pitchFamily="2" charset="0"/>
              </a:rPr>
              <a:t>Weitere Heißgetränke:</a:t>
            </a:r>
          </a:p>
          <a:p>
            <a:pPr lvl="1"/>
            <a:r>
              <a:rPr lang="de-AT" sz="1400" dirty="0">
                <a:solidFill>
                  <a:srgbClr val="374151"/>
                </a:solidFill>
                <a:latin typeface="Sitka Display" pitchFamily="2" charset="0"/>
              </a:rPr>
              <a:t>Chai Latte 			4,00 €</a:t>
            </a:r>
          </a:p>
          <a:p>
            <a:pPr lvl="1"/>
            <a:r>
              <a:rPr lang="de-AT" sz="1400" dirty="0">
                <a:solidFill>
                  <a:srgbClr val="374151"/>
                </a:solidFill>
                <a:latin typeface="Sitka Display" pitchFamily="2" charset="0"/>
              </a:rPr>
              <a:t>Matcha Latte 			4,50 €</a:t>
            </a:r>
          </a:p>
          <a:p>
            <a:pPr lvl="1"/>
            <a:r>
              <a:rPr lang="de-AT" sz="1400" dirty="0">
                <a:solidFill>
                  <a:srgbClr val="374151"/>
                </a:solidFill>
                <a:latin typeface="Sitka Display" pitchFamily="2" charset="0"/>
              </a:rPr>
              <a:t>Macchiato (mit Milch)		2,50 €</a:t>
            </a:r>
          </a:p>
          <a:p>
            <a:endParaRPr lang="de-AT" dirty="0"/>
          </a:p>
        </p:txBody>
      </p:sp>
    </p:spTree>
    <p:extLst>
      <p:ext uri="{BB962C8B-B14F-4D97-AF65-F5344CB8AC3E}">
        <p14:creationId xmlns:p14="http://schemas.microsoft.com/office/powerpoint/2010/main" val="153661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BB6FCECD-E06D-E1FC-B455-4EFF322145BC}"/>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EA07A69C-5617-A5D8-B446-DCEFAFB35A8B}"/>
              </a:ext>
            </a:extLst>
          </p:cNvPr>
          <p:cNvPicPr>
            <a:picLocks noChangeAspect="1"/>
          </p:cNvPicPr>
          <p:nvPr/>
        </p:nvPicPr>
        <p:blipFill rotWithShape="1">
          <a:blip r:embed="rId4">
            <a:alphaModFix amt="50000"/>
          </a:blip>
          <a:srcRect l="3802" t="3886" r="3038" b="21186"/>
          <a:stretch/>
        </p:blipFill>
        <p:spPr>
          <a:xfrm>
            <a:off x="18705" y="-57876"/>
            <a:ext cx="12192000" cy="6881460"/>
          </a:xfrm>
          <a:prstGeom prst="rect">
            <a:avLst/>
          </a:prstGeom>
        </p:spPr>
      </p:pic>
      <p:sp>
        <p:nvSpPr>
          <p:cNvPr id="2" name="Textfeld 1">
            <a:extLst>
              <a:ext uri="{FF2B5EF4-FFF2-40B4-BE49-F238E27FC236}">
                <a16:creationId xmlns:a16="http://schemas.microsoft.com/office/drawing/2014/main" id="{5DD054D2-F867-47D6-F653-B6F0B39CF22B}"/>
              </a:ext>
            </a:extLst>
          </p:cNvPr>
          <p:cNvSpPr txBox="1"/>
          <p:nvPr/>
        </p:nvSpPr>
        <p:spPr>
          <a:xfrm>
            <a:off x="6146000" y="0"/>
            <a:ext cx="533891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800" b="1" i="0" u="none" strike="noStrike" kern="1200" cap="none" spc="0" normalizeH="0" baseline="0" noProof="0" dirty="0">
                <a:ln>
                  <a:noFill/>
                </a:ln>
                <a:solidFill>
                  <a:srgbClr val="374151"/>
                </a:solidFill>
                <a:effectLst/>
                <a:uLnTx/>
                <a:uFillTx/>
                <a:latin typeface="Söhne"/>
                <a:ea typeface="+mn-ea"/>
                <a:cs typeface="+mn-cs"/>
              </a:rPr>
            </a:br>
            <a:r>
              <a:rPr kumimoji="0" lang="de-DE" sz="2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öhne"/>
                <a:ea typeface="+mn-ea"/>
                <a:cs typeface="+mn-cs"/>
              </a:rPr>
              <a:t>Getränke</a:t>
            </a:r>
          </a:p>
        </p:txBody>
      </p:sp>
      <p:sp>
        <p:nvSpPr>
          <p:cNvPr id="4" name="Textfeld 3">
            <a:extLst>
              <a:ext uri="{FF2B5EF4-FFF2-40B4-BE49-F238E27FC236}">
                <a16:creationId xmlns:a16="http://schemas.microsoft.com/office/drawing/2014/main" id="{C13AC4F1-DEF4-5A1F-3B45-0A5E25BBA456}"/>
              </a:ext>
            </a:extLst>
          </p:cNvPr>
          <p:cNvSpPr txBox="1"/>
          <p:nvPr/>
        </p:nvSpPr>
        <p:spPr>
          <a:xfrm>
            <a:off x="598930" y="0"/>
            <a:ext cx="533891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800" b="1" i="0" u="none" strike="noStrike" kern="1200" cap="none" spc="0" normalizeH="0" baseline="0" noProof="0" dirty="0">
                <a:ln>
                  <a:noFill/>
                </a:ln>
                <a:solidFill>
                  <a:srgbClr val="374151"/>
                </a:solidFill>
                <a:effectLst/>
                <a:uLnTx/>
                <a:uFillTx/>
                <a:latin typeface="Söhne"/>
                <a:ea typeface="+mn-ea"/>
                <a:cs typeface="+mn-cs"/>
              </a:rPr>
            </a:br>
            <a:r>
              <a:rPr kumimoji="0" lang="de-DE" sz="2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öhne"/>
                <a:ea typeface="+mn-ea"/>
                <a:cs typeface="+mn-cs"/>
              </a:rPr>
              <a:t>Getränke</a:t>
            </a:r>
          </a:p>
        </p:txBody>
      </p:sp>
      <p:cxnSp>
        <p:nvCxnSpPr>
          <p:cNvPr id="5" name="Gerader Verbinder 4">
            <a:extLst>
              <a:ext uri="{FF2B5EF4-FFF2-40B4-BE49-F238E27FC236}">
                <a16:creationId xmlns:a16="http://schemas.microsoft.com/office/drawing/2014/main" id="{59383920-D191-5AA3-1105-471FE8D2D20E}"/>
              </a:ext>
            </a:extLst>
          </p:cNvPr>
          <p:cNvCxnSpPr>
            <a:cxnSpLocks/>
          </p:cNvCxnSpPr>
          <p:nvPr/>
        </p:nvCxnSpPr>
        <p:spPr>
          <a:xfrm>
            <a:off x="1234789" y="779611"/>
            <a:ext cx="3978705"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cxnSp>
        <p:nvCxnSpPr>
          <p:cNvPr id="6" name="Gerader Verbinder 5">
            <a:extLst>
              <a:ext uri="{FF2B5EF4-FFF2-40B4-BE49-F238E27FC236}">
                <a16:creationId xmlns:a16="http://schemas.microsoft.com/office/drawing/2014/main" id="{6440D99F-136C-D80E-59EA-BEDBD8B6853C}"/>
              </a:ext>
            </a:extLst>
          </p:cNvPr>
          <p:cNvCxnSpPr>
            <a:cxnSpLocks/>
          </p:cNvCxnSpPr>
          <p:nvPr/>
        </p:nvCxnSpPr>
        <p:spPr>
          <a:xfrm>
            <a:off x="6853925" y="779611"/>
            <a:ext cx="3978705"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sp>
        <p:nvSpPr>
          <p:cNvPr id="35" name="Textfeld 34">
            <a:extLst>
              <a:ext uri="{FF2B5EF4-FFF2-40B4-BE49-F238E27FC236}">
                <a16:creationId xmlns:a16="http://schemas.microsoft.com/office/drawing/2014/main" id="{153D88C2-9410-D547-F15B-8916596FD958}"/>
              </a:ext>
            </a:extLst>
          </p:cNvPr>
          <p:cNvSpPr txBox="1"/>
          <p:nvPr/>
        </p:nvSpPr>
        <p:spPr>
          <a:xfrm>
            <a:off x="6296452" y="1071999"/>
            <a:ext cx="6234892" cy="40011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 Cocktails		</a:t>
            </a:r>
            <a:endParaRPr kumimoji="0" lang="de-DE" sz="2000" b="1" i="1" u="none" strike="noStrike" kern="1200" cap="none" spc="0" normalizeH="0" baseline="0" noProof="0" dirty="0">
              <a:ln>
                <a:noFill/>
              </a:ln>
              <a:solidFill>
                <a:srgbClr val="0070C0"/>
              </a:solidFill>
              <a:effectLst>
                <a:outerShdw blurRad="50800" dist="38100" algn="l" rotWithShape="0">
                  <a:prstClr val="black">
                    <a:alpha val="40000"/>
                  </a:prstClr>
                </a:outerShdw>
              </a:effectLst>
              <a:uLnTx/>
              <a:uFillTx/>
              <a:latin typeface="Sitka Display" pitchFamily="2" charset="0"/>
              <a:ea typeface="+mn-ea"/>
              <a:cs typeface="+mn-cs"/>
            </a:endParaRPr>
          </a:p>
        </p:txBody>
      </p:sp>
      <p:pic>
        <p:nvPicPr>
          <p:cNvPr id="3074" name="Picture 2" descr="Getränke-Symbol. monochromes einfaches Getränkesymbol für Vorlagen,  Webdesign und Infografiken 17207641 Vektor Kunst bei Vecteezy">
            <a:extLst>
              <a:ext uri="{FF2B5EF4-FFF2-40B4-BE49-F238E27FC236}">
                <a16:creationId xmlns:a16="http://schemas.microsoft.com/office/drawing/2014/main" id="{50E7529D-C838-2792-B418-E53E5EB3150E}"/>
              </a:ext>
            </a:extLst>
          </p:cNvPr>
          <p:cNvPicPr>
            <a:picLocks noChangeAspect="1" noChangeArrowheads="1"/>
          </p:cNvPicPr>
          <p:nvPr/>
        </p:nvPicPr>
        <p:blipFill>
          <a:blip r:embed="rId5">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8374" y="5976654"/>
            <a:ext cx="943200" cy="9432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Getränke-Symbol. monochromes einfaches Getränkesymbol für Vorlagen,  Webdesign und Infografiken 17207641 Vektor Kunst bei Vecteezy">
            <a:extLst>
              <a:ext uri="{FF2B5EF4-FFF2-40B4-BE49-F238E27FC236}">
                <a16:creationId xmlns:a16="http://schemas.microsoft.com/office/drawing/2014/main" id="{B35D66E9-0C86-36A0-9C8F-DBE49F2B0F91}"/>
              </a:ext>
            </a:extLst>
          </p:cNvPr>
          <p:cNvPicPr>
            <a:picLocks noChangeAspect="1" noChangeArrowheads="1"/>
          </p:cNvPicPr>
          <p:nvPr/>
        </p:nvPicPr>
        <p:blipFill>
          <a:blip r:embed="rId5">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34347" y="5923020"/>
            <a:ext cx="943200" cy="943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B0F5E737-01BF-DDD6-0634-D4B1A86F2EB7}"/>
              </a:ext>
            </a:extLst>
          </p:cNvPr>
          <p:cNvSpPr txBox="1"/>
          <p:nvPr/>
        </p:nvSpPr>
        <p:spPr>
          <a:xfrm>
            <a:off x="6350693" y="1431161"/>
            <a:ext cx="5573685" cy="4401205"/>
          </a:xfrm>
          <a:prstGeom prst="rect">
            <a:avLst/>
          </a:prstGeom>
          <a:noFill/>
        </p:spPr>
        <p:txBody>
          <a:bodyPr wrap="square" rtlCol="0">
            <a:spAutoFit/>
          </a:bodyPr>
          <a:lstStyle/>
          <a:p>
            <a:pPr marL="285750" indent="-285750" algn="l">
              <a:buFont typeface="Arial" panose="020B0604020202020204" pitchFamily="34" charset="0"/>
              <a:buChar char="•"/>
            </a:pPr>
            <a:r>
              <a:rPr lang="de-AT" sz="1400" b="1" dirty="0">
                <a:solidFill>
                  <a:srgbClr val="374151"/>
                </a:solidFill>
                <a:latin typeface="Sitka Display" pitchFamily="2" charset="0"/>
              </a:rPr>
              <a:t>Mojito:</a:t>
            </a:r>
            <a:r>
              <a:rPr lang="de-AT" sz="1400" dirty="0">
                <a:solidFill>
                  <a:srgbClr val="374151"/>
                </a:solidFill>
                <a:latin typeface="Sitka Display" pitchFamily="2" charset="0"/>
              </a:rPr>
              <a:t> </a:t>
            </a:r>
          </a:p>
          <a:p>
            <a:pPr lvl="1"/>
            <a:r>
              <a:rPr lang="de-AT" sz="1400" dirty="0">
                <a:solidFill>
                  <a:srgbClr val="374151"/>
                </a:solidFill>
                <a:latin typeface="Sitka Display" pitchFamily="2" charset="0"/>
              </a:rPr>
              <a:t>Rum, Limettensaft, Minze, Zucker, Soda 		8,00 €</a:t>
            </a:r>
          </a:p>
          <a:p>
            <a:pPr marL="285750" indent="-285750" algn="l">
              <a:buFont typeface="Arial" panose="020B0604020202020204" pitchFamily="34" charset="0"/>
              <a:buChar char="•"/>
            </a:pPr>
            <a:r>
              <a:rPr lang="de-AT" sz="1400" b="1" dirty="0" err="1">
                <a:solidFill>
                  <a:srgbClr val="374151"/>
                </a:solidFill>
                <a:latin typeface="Sitka Display" pitchFamily="2" charset="0"/>
              </a:rPr>
              <a:t>Piña</a:t>
            </a:r>
            <a:r>
              <a:rPr lang="de-AT" sz="1400" b="1" dirty="0">
                <a:solidFill>
                  <a:srgbClr val="374151"/>
                </a:solidFill>
                <a:latin typeface="Sitka Display" pitchFamily="2" charset="0"/>
              </a:rPr>
              <a:t> Colada: </a:t>
            </a:r>
          </a:p>
          <a:p>
            <a:pPr lvl="1"/>
            <a:r>
              <a:rPr lang="de-AT" sz="1400" dirty="0">
                <a:solidFill>
                  <a:srgbClr val="374151"/>
                </a:solidFill>
                <a:latin typeface="Sitka Display" pitchFamily="2" charset="0"/>
              </a:rPr>
              <a:t>Rum, Ananassaft, Kokosmilch, Sahne 		9,00 €</a:t>
            </a:r>
          </a:p>
          <a:p>
            <a:pPr marL="285750" indent="-285750" algn="l">
              <a:buFont typeface="Arial" panose="020B0604020202020204" pitchFamily="34" charset="0"/>
              <a:buChar char="•"/>
            </a:pPr>
            <a:r>
              <a:rPr lang="de-AT" sz="1400" b="1" dirty="0">
                <a:solidFill>
                  <a:srgbClr val="374151"/>
                </a:solidFill>
                <a:latin typeface="Sitka Display" pitchFamily="2" charset="0"/>
              </a:rPr>
              <a:t>Caipirinha: </a:t>
            </a:r>
          </a:p>
          <a:p>
            <a:pPr lvl="1"/>
            <a:r>
              <a:rPr lang="de-AT" sz="1400" dirty="0">
                <a:solidFill>
                  <a:srgbClr val="374151"/>
                </a:solidFill>
                <a:latin typeface="Sitka Display" pitchFamily="2" charset="0"/>
              </a:rPr>
              <a:t>Cachaça, Limetten, Zucker 			7,50 €</a:t>
            </a:r>
          </a:p>
          <a:p>
            <a:pPr marL="285750" indent="-285750" algn="l">
              <a:buFont typeface="Arial" panose="020B0604020202020204" pitchFamily="34" charset="0"/>
              <a:buChar char="•"/>
            </a:pPr>
            <a:r>
              <a:rPr lang="de-AT" sz="1400" b="1" dirty="0">
                <a:solidFill>
                  <a:srgbClr val="374151"/>
                </a:solidFill>
                <a:latin typeface="Sitka Display" pitchFamily="2" charset="0"/>
              </a:rPr>
              <a:t>Margarita:</a:t>
            </a:r>
          </a:p>
          <a:p>
            <a:pPr lvl="1"/>
            <a:r>
              <a:rPr lang="de-AT" sz="1400" dirty="0">
                <a:solidFill>
                  <a:srgbClr val="374151"/>
                </a:solidFill>
                <a:latin typeface="Sitka Display" pitchFamily="2" charset="0"/>
              </a:rPr>
              <a:t>Tequila, Limettensaft, Triple Sec 		8,50 €</a:t>
            </a:r>
          </a:p>
          <a:p>
            <a:pPr marL="285750" indent="-285750" algn="l">
              <a:buFont typeface="Arial" panose="020B0604020202020204" pitchFamily="34" charset="0"/>
              <a:buChar char="•"/>
            </a:pPr>
            <a:r>
              <a:rPr lang="de-AT" sz="1400" b="1" dirty="0">
                <a:solidFill>
                  <a:srgbClr val="374151"/>
                </a:solidFill>
                <a:latin typeface="Sitka Display" pitchFamily="2" charset="0"/>
              </a:rPr>
              <a:t>Aperol Spritz:</a:t>
            </a:r>
            <a:r>
              <a:rPr lang="de-AT" sz="1400" dirty="0">
                <a:solidFill>
                  <a:srgbClr val="374151"/>
                </a:solidFill>
                <a:latin typeface="Sitka Display" pitchFamily="2" charset="0"/>
              </a:rPr>
              <a:t> </a:t>
            </a:r>
          </a:p>
          <a:p>
            <a:pPr lvl="1"/>
            <a:r>
              <a:rPr lang="de-AT" sz="1400" dirty="0">
                <a:solidFill>
                  <a:srgbClr val="374151"/>
                </a:solidFill>
                <a:latin typeface="Sitka Display" pitchFamily="2" charset="0"/>
              </a:rPr>
              <a:t>Aperol, Prosecco, Sprudelwasser, Orangenscheibe 	9,50 €</a:t>
            </a:r>
          </a:p>
          <a:p>
            <a:pPr marL="285750" indent="-285750" algn="l">
              <a:buFont typeface="Arial" panose="020B0604020202020204" pitchFamily="34" charset="0"/>
              <a:buChar char="•"/>
            </a:pPr>
            <a:r>
              <a:rPr lang="de-AT" sz="1400" b="1" dirty="0">
                <a:solidFill>
                  <a:srgbClr val="374151"/>
                </a:solidFill>
                <a:latin typeface="Sitka Display" pitchFamily="2" charset="0"/>
              </a:rPr>
              <a:t>Gin Tonic mit Gurke und Minze: </a:t>
            </a:r>
          </a:p>
          <a:p>
            <a:pPr lvl="1"/>
            <a:r>
              <a:rPr lang="de-AT" sz="1400" dirty="0">
                <a:solidFill>
                  <a:srgbClr val="374151"/>
                </a:solidFill>
                <a:latin typeface="Sitka Display" pitchFamily="2" charset="0"/>
              </a:rPr>
              <a:t>Gin, Tonic </a:t>
            </a:r>
            <a:r>
              <a:rPr lang="de-AT" sz="1400" dirty="0" err="1">
                <a:solidFill>
                  <a:srgbClr val="374151"/>
                </a:solidFill>
                <a:latin typeface="Sitka Display" pitchFamily="2" charset="0"/>
              </a:rPr>
              <a:t>Water</a:t>
            </a:r>
            <a:r>
              <a:rPr lang="de-AT" sz="1400" dirty="0">
                <a:solidFill>
                  <a:srgbClr val="374151"/>
                </a:solidFill>
                <a:latin typeface="Sitka Display" pitchFamily="2" charset="0"/>
              </a:rPr>
              <a:t>, Gurkenscheiben, Minzblätter	9,00 €</a:t>
            </a:r>
          </a:p>
          <a:p>
            <a:pPr marL="285750" indent="-285750" algn="l">
              <a:buFont typeface="Arial" panose="020B0604020202020204" pitchFamily="34" charset="0"/>
              <a:buChar char="•"/>
            </a:pPr>
            <a:r>
              <a:rPr lang="de-AT" sz="1400" b="1" dirty="0">
                <a:solidFill>
                  <a:srgbClr val="374151"/>
                </a:solidFill>
                <a:latin typeface="Sitka Display" pitchFamily="2" charset="0"/>
              </a:rPr>
              <a:t>Wodka-Wassermelonen-Cocktail:</a:t>
            </a:r>
          </a:p>
          <a:p>
            <a:pPr lvl="1"/>
            <a:r>
              <a:rPr lang="de-AT" sz="1400" dirty="0">
                <a:solidFill>
                  <a:srgbClr val="374151"/>
                </a:solidFill>
                <a:latin typeface="Sitka Display" pitchFamily="2" charset="0"/>
              </a:rPr>
              <a:t>Wodka, frische Wassermelone, Limettensaft, Minze	10,00 €</a:t>
            </a:r>
          </a:p>
          <a:p>
            <a:pPr marL="285750" indent="-285750" algn="l">
              <a:buFont typeface="Arial" panose="020B0604020202020204" pitchFamily="34" charset="0"/>
              <a:buChar char="•"/>
            </a:pPr>
            <a:r>
              <a:rPr lang="de-AT" sz="1400" b="1" dirty="0">
                <a:solidFill>
                  <a:srgbClr val="374151"/>
                </a:solidFill>
                <a:latin typeface="Sitka Display" pitchFamily="2" charset="0"/>
              </a:rPr>
              <a:t>Erdbeer-</a:t>
            </a:r>
            <a:r>
              <a:rPr lang="de-AT" sz="1400" b="1" dirty="0" err="1">
                <a:solidFill>
                  <a:srgbClr val="374151"/>
                </a:solidFill>
                <a:latin typeface="Sitka Display" pitchFamily="2" charset="0"/>
              </a:rPr>
              <a:t>Minz</a:t>
            </a:r>
            <a:r>
              <a:rPr lang="de-AT" sz="1400" b="1" dirty="0">
                <a:solidFill>
                  <a:srgbClr val="374151"/>
                </a:solidFill>
                <a:latin typeface="Sitka Display" pitchFamily="2" charset="0"/>
              </a:rPr>
              <a:t>-Mojito:</a:t>
            </a:r>
          </a:p>
          <a:p>
            <a:pPr lvl="1"/>
            <a:r>
              <a:rPr lang="de-AT" sz="1400" dirty="0">
                <a:solidFill>
                  <a:srgbClr val="374151"/>
                </a:solidFill>
                <a:latin typeface="Sitka Display" pitchFamily="2" charset="0"/>
              </a:rPr>
              <a:t>Rum, Erdbeeren, Minze, Limettensaft, Soda		9,00 €</a:t>
            </a:r>
          </a:p>
          <a:p>
            <a:pPr marL="285750" indent="-285750" algn="l">
              <a:buFont typeface="Arial" panose="020B0604020202020204" pitchFamily="34" charset="0"/>
              <a:buChar char="•"/>
            </a:pPr>
            <a:r>
              <a:rPr lang="de-AT" sz="1400" b="1" dirty="0" err="1">
                <a:solidFill>
                  <a:srgbClr val="374151"/>
                </a:solidFill>
                <a:latin typeface="Sitka Display" pitchFamily="2" charset="0"/>
              </a:rPr>
              <a:t>Frozen</a:t>
            </a:r>
            <a:r>
              <a:rPr lang="de-AT" sz="1400" b="1" dirty="0">
                <a:solidFill>
                  <a:srgbClr val="374151"/>
                </a:solidFill>
                <a:latin typeface="Sitka Display" pitchFamily="2" charset="0"/>
              </a:rPr>
              <a:t> Daiquiri</a:t>
            </a:r>
            <a:r>
              <a:rPr lang="de-AT" sz="1400" dirty="0">
                <a:solidFill>
                  <a:srgbClr val="374151"/>
                </a:solidFill>
                <a:latin typeface="Sitka Display" pitchFamily="2" charset="0"/>
              </a:rPr>
              <a:t>: </a:t>
            </a:r>
          </a:p>
          <a:p>
            <a:pPr lvl="1"/>
            <a:r>
              <a:rPr lang="de-AT" sz="1400" dirty="0">
                <a:solidFill>
                  <a:srgbClr val="374151"/>
                </a:solidFill>
                <a:latin typeface="Sitka Display" pitchFamily="2" charset="0"/>
              </a:rPr>
              <a:t>Rum, Limettensaft, Zucker, </a:t>
            </a:r>
            <a:r>
              <a:rPr lang="de-AT" sz="1400" dirty="0" err="1">
                <a:solidFill>
                  <a:srgbClr val="374151"/>
                </a:solidFill>
                <a:latin typeface="Sitka Display" pitchFamily="2" charset="0"/>
              </a:rPr>
              <a:t>crushed</a:t>
            </a:r>
            <a:r>
              <a:rPr lang="de-AT" sz="1400" dirty="0">
                <a:solidFill>
                  <a:srgbClr val="374151"/>
                </a:solidFill>
                <a:latin typeface="Sitka Display" pitchFamily="2" charset="0"/>
              </a:rPr>
              <a:t> Ice 		8,50 €</a:t>
            </a:r>
          </a:p>
          <a:p>
            <a:pPr marL="285750" indent="-285750" algn="l">
              <a:buFont typeface="Arial" panose="020B0604020202020204" pitchFamily="34" charset="0"/>
              <a:buChar char="•"/>
            </a:pPr>
            <a:r>
              <a:rPr lang="de-AT" sz="1400" b="1" dirty="0">
                <a:solidFill>
                  <a:srgbClr val="374151"/>
                </a:solidFill>
                <a:latin typeface="Sitka Display" pitchFamily="2" charset="0"/>
              </a:rPr>
              <a:t>Blue Lagoon:</a:t>
            </a:r>
          </a:p>
          <a:p>
            <a:pPr lvl="1"/>
            <a:r>
              <a:rPr lang="de-AT" sz="1400" dirty="0">
                <a:solidFill>
                  <a:srgbClr val="374151"/>
                </a:solidFill>
                <a:latin typeface="Sitka Display" pitchFamily="2" charset="0"/>
              </a:rPr>
              <a:t>Wodka, Blue Curaçao, Zitronenlimonade 		8,50 €</a:t>
            </a:r>
          </a:p>
        </p:txBody>
      </p:sp>
      <p:sp>
        <p:nvSpPr>
          <p:cNvPr id="10" name="Textfeld 9">
            <a:extLst>
              <a:ext uri="{FF2B5EF4-FFF2-40B4-BE49-F238E27FC236}">
                <a16:creationId xmlns:a16="http://schemas.microsoft.com/office/drawing/2014/main" id="{65B254D0-D450-A08D-22E0-01800D09F209}"/>
              </a:ext>
            </a:extLst>
          </p:cNvPr>
          <p:cNvSpPr txBox="1"/>
          <p:nvPr/>
        </p:nvSpPr>
        <p:spPr>
          <a:xfrm>
            <a:off x="738932" y="975729"/>
            <a:ext cx="6234892" cy="40011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 a</a:t>
            </a:r>
            <a:r>
              <a:rPr lang="de-DE" sz="2000" b="1" i="1" dirty="0" err="1">
                <a:solidFill>
                  <a:srgbClr val="156082"/>
                </a:solidFill>
                <a:effectLst>
                  <a:outerShdw blurRad="50800" dist="38100" algn="l" rotWithShape="0">
                    <a:prstClr val="black">
                      <a:alpha val="40000"/>
                    </a:prstClr>
                  </a:outerShdw>
                </a:effectLst>
                <a:latin typeface="Sitka Display" pitchFamily="2" charset="0"/>
                <a:sym typeface="Wingdings" panose="05000000000000000000" pitchFamily="2" charset="2"/>
              </a:rPr>
              <a:t>lkoholische</a:t>
            </a:r>
            <a:r>
              <a:rPr lang="de-DE" sz="2000" b="1" i="1" dirty="0">
                <a:solidFill>
                  <a:srgbClr val="156082"/>
                </a:solidFill>
                <a:effectLst>
                  <a:outerShdw blurRad="50800" dist="38100" algn="l" rotWithShape="0">
                    <a:prstClr val="black">
                      <a:alpha val="40000"/>
                    </a:prstClr>
                  </a:outerShdw>
                </a:effectLst>
                <a:latin typeface="Sitka Display" pitchFamily="2" charset="0"/>
                <a:sym typeface="Wingdings" panose="05000000000000000000" pitchFamily="2" charset="2"/>
              </a:rPr>
              <a:t> Getränke</a:t>
            </a: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		</a:t>
            </a:r>
            <a:endParaRPr kumimoji="0" lang="de-DE" sz="2000" b="1" i="1" u="none" strike="noStrike" kern="1200" cap="none" spc="0" normalizeH="0" baseline="0" noProof="0" dirty="0">
              <a:ln>
                <a:noFill/>
              </a:ln>
              <a:solidFill>
                <a:srgbClr val="0070C0"/>
              </a:solidFill>
              <a:effectLst>
                <a:outerShdw blurRad="50800" dist="38100" algn="l" rotWithShape="0">
                  <a:prstClr val="black">
                    <a:alpha val="40000"/>
                  </a:prstClr>
                </a:outerShdw>
              </a:effectLst>
              <a:uLnTx/>
              <a:uFillTx/>
              <a:latin typeface="Sitka Display" pitchFamily="2" charset="0"/>
              <a:ea typeface="+mn-ea"/>
              <a:cs typeface="+mn-cs"/>
            </a:endParaRPr>
          </a:p>
        </p:txBody>
      </p:sp>
      <p:sp>
        <p:nvSpPr>
          <p:cNvPr id="11" name="Textfeld 10">
            <a:extLst>
              <a:ext uri="{FF2B5EF4-FFF2-40B4-BE49-F238E27FC236}">
                <a16:creationId xmlns:a16="http://schemas.microsoft.com/office/drawing/2014/main" id="{52938E53-19C6-12C1-5435-19F742205921}"/>
              </a:ext>
            </a:extLst>
          </p:cNvPr>
          <p:cNvSpPr txBox="1"/>
          <p:nvPr/>
        </p:nvSpPr>
        <p:spPr>
          <a:xfrm>
            <a:off x="866894" y="1337145"/>
            <a:ext cx="4802987" cy="4678204"/>
          </a:xfrm>
          <a:prstGeom prst="rect">
            <a:avLst/>
          </a:prstGeom>
          <a:noFill/>
        </p:spPr>
        <p:txBody>
          <a:bodyPr wrap="square" rtlCol="0">
            <a:spAutoFit/>
          </a:bodyPr>
          <a:lstStyle/>
          <a:p>
            <a:pPr marL="285750" indent="-285750" algn="l">
              <a:buFont typeface="Arial" panose="020B0604020202020204" pitchFamily="34" charset="0"/>
              <a:buChar char="•"/>
            </a:pPr>
            <a:r>
              <a:rPr lang="de-AT" sz="1400" b="1" dirty="0">
                <a:solidFill>
                  <a:srgbClr val="374151"/>
                </a:solidFill>
                <a:latin typeface="Sitka Display" pitchFamily="2" charset="0"/>
              </a:rPr>
              <a:t>Bier</a:t>
            </a:r>
            <a:r>
              <a:rPr lang="de-AT" b="0" i="0" dirty="0">
                <a:solidFill>
                  <a:srgbClr val="0D0D0D"/>
                </a:solidFill>
                <a:effectLst/>
                <a:latin typeface="Söhne"/>
              </a:rPr>
              <a:t>:</a:t>
            </a:r>
          </a:p>
          <a:p>
            <a:pPr marL="742950" lvl="1" indent="-285750" algn="l">
              <a:buFont typeface="Arial" panose="020B0604020202020204" pitchFamily="34" charset="0"/>
              <a:buChar char="•"/>
            </a:pPr>
            <a:r>
              <a:rPr lang="de-AT" sz="1400" dirty="0">
                <a:solidFill>
                  <a:srgbClr val="374151"/>
                </a:solidFill>
                <a:latin typeface="Sitka Display" pitchFamily="2" charset="0"/>
              </a:rPr>
              <a:t>Pils0			3,50 €</a:t>
            </a:r>
          </a:p>
          <a:p>
            <a:pPr marL="742950" lvl="1" indent="-285750" algn="l">
              <a:buFont typeface="Arial" panose="020B0604020202020204" pitchFamily="34" charset="0"/>
              <a:buChar char="•"/>
            </a:pPr>
            <a:r>
              <a:rPr lang="de-AT" sz="1400" dirty="0">
                <a:solidFill>
                  <a:srgbClr val="374151"/>
                </a:solidFill>
                <a:latin typeface="Sitka Display" pitchFamily="2" charset="0"/>
              </a:rPr>
              <a:t>Weizenbier			4,00 €</a:t>
            </a:r>
          </a:p>
          <a:p>
            <a:pPr marL="742950" lvl="1" indent="-285750" algn="l">
              <a:buFont typeface="Arial" panose="020B0604020202020204" pitchFamily="34" charset="0"/>
              <a:buChar char="•"/>
            </a:pPr>
            <a:r>
              <a:rPr lang="de-AT" sz="1400" dirty="0">
                <a:solidFill>
                  <a:srgbClr val="374151"/>
                </a:solidFill>
                <a:latin typeface="Sitka Display" pitchFamily="2" charset="0"/>
              </a:rPr>
              <a:t>Dunkles Bier 			3,80 €</a:t>
            </a:r>
          </a:p>
          <a:p>
            <a:pPr marL="742950" lvl="1" indent="-285750" algn="l">
              <a:buFont typeface="Arial" panose="020B0604020202020204" pitchFamily="34" charset="0"/>
              <a:buChar char="•"/>
            </a:pPr>
            <a:r>
              <a:rPr lang="de-AT" sz="1400" dirty="0">
                <a:solidFill>
                  <a:srgbClr val="374151"/>
                </a:solidFill>
                <a:latin typeface="Sitka Display" pitchFamily="2" charset="0"/>
              </a:rPr>
              <a:t>Helles Bier			3,50 €</a:t>
            </a:r>
          </a:p>
          <a:p>
            <a:pPr marL="742950" lvl="1" indent="-285750" algn="l">
              <a:buFont typeface="Arial" panose="020B0604020202020204" pitchFamily="34" charset="0"/>
              <a:buChar char="•"/>
            </a:pPr>
            <a:r>
              <a:rPr lang="de-AT" sz="1400" dirty="0">
                <a:solidFill>
                  <a:srgbClr val="374151"/>
                </a:solidFill>
                <a:latin typeface="Sitka Display" pitchFamily="2" charset="0"/>
              </a:rPr>
              <a:t>Craft-Biere			5,00 €</a:t>
            </a:r>
          </a:p>
          <a:p>
            <a:pPr marL="285750" indent="-285750" algn="l">
              <a:buFont typeface="Arial" panose="020B0604020202020204" pitchFamily="34" charset="0"/>
              <a:buChar char="•"/>
            </a:pPr>
            <a:r>
              <a:rPr lang="de-AT" sz="1400" b="1" dirty="0">
                <a:solidFill>
                  <a:srgbClr val="374151"/>
                </a:solidFill>
                <a:latin typeface="Sitka Display" pitchFamily="2" charset="0"/>
              </a:rPr>
              <a:t>Wein:</a:t>
            </a:r>
          </a:p>
          <a:p>
            <a:pPr marL="742950" lvl="1" indent="-285750">
              <a:buFont typeface="Arial" panose="020B0604020202020204" pitchFamily="34" charset="0"/>
              <a:buChar char="•"/>
            </a:pPr>
            <a:r>
              <a:rPr lang="de-AT" sz="1400" dirty="0">
                <a:solidFill>
                  <a:srgbClr val="374151"/>
                </a:solidFill>
                <a:latin typeface="Sitka Display" pitchFamily="2" charset="0"/>
              </a:rPr>
              <a:t>Rotwein 0,75 l Flasche		18,00 €</a:t>
            </a:r>
          </a:p>
          <a:p>
            <a:pPr marL="742950" lvl="1" indent="-285750">
              <a:buFont typeface="Arial" panose="020B0604020202020204" pitchFamily="34" charset="0"/>
              <a:buChar char="•"/>
            </a:pPr>
            <a:r>
              <a:rPr lang="de-AT" sz="1400" dirty="0">
                <a:solidFill>
                  <a:srgbClr val="374151"/>
                </a:solidFill>
                <a:latin typeface="Sitka Display" pitchFamily="2" charset="0"/>
              </a:rPr>
              <a:t>Weißwein 0,75 l Flasche		16,00 €</a:t>
            </a:r>
          </a:p>
          <a:p>
            <a:pPr marL="742950" lvl="1" indent="-285750">
              <a:buFont typeface="Arial" panose="020B0604020202020204" pitchFamily="34" charset="0"/>
              <a:buChar char="•"/>
            </a:pPr>
            <a:r>
              <a:rPr lang="de-AT" sz="1400" dirty="0">
                <a:solidFill>
                  <a:srgbClr val="374151"/>
                </a:solidFill>
                <a:latin typeface="Sitka Display" pitchFamily="2" charset="0"/>
              </a:rPr>
              <a:t>Roséwein 0,75 l Flasche 		17,00 €</a:t>
            </a:r>
          </a:p>
          <a:p>
            <a:pPr marL="285750" lvl="1" indent="-285750">
              <a:buFont typeface="Arial" panose="020B0604020202020204" pitchFamily="34" charset="0"/>
              <a:buChar char="•"/>
            </a:pPr>
            <a:r>
              <a:rPr lang="de-AT" sz="1400" b="1" dirty="0">
                <a:solidFill>
                  <a:srgbClr val="374151"/>
                </a:solidFill>
                <a:latin typeface="Sitka Display" pitchFamily="2" charset="0"/>
              </a:rPr>
              <a:t>Sekt / Champagner:</a:t>
            </a:r>
          </a:p>
          <a:p>
            <a:pPr marL="742950" lvl="1" indent="-285750">
              <a:buFont typeface="Arial" panose="020B0604020202020204" pitchFamily="34" charset="0"/>
              <a:buChar char="•"/>
            </a:pPr>
            <a:r>
              <a:rPr lang="de-AT" sz="1400" dirty="0">
                <a:solidFill>
                  <a:srgbClr val="374151"/>
                </a:solidFill>
                <a:latin typeface="Sitka Display" pitchFamily="2" charset="0"/>
              </a:rPr>
              <a:t>Sekt 0,75 l Flasche		25,00 €</a:t>
            </a:r>
          </a:p>
          <a:p>
            <a:pPr marL="742950" lvl="1" indent="-285750">
              <a:buFont typeface="Arial" panose="020B0604020202020204" pitchFamily="34" charset="0"/>
              <a:buChar char="•"/>
            </a:pPr>
            <a:r>
              <a:rPr lang="de-AT" sz="1400" dirty="0">
                <a:solidFill>
                  <a:srgbClr val="374151"/>
                </a:solidFill>
                <a:latin typeface="Sitka Display" pitchFamily="2" charset="0"/>
              </a:rPr>
              <a:t>Champagner/ 0,75 l Flasche		50,00 €</a:t>
            </a:r>
          </a:p>
          <a:p>
            <a:pPr marL="285750" lvl="1" indent="-285750">
              <a:buFont typeface="Arial" panose="020B0604020202020204" pitchFamily="34" charset="0"/>
              <a:buChar char="•"/>
            </a:pPr>
            <a:r>
              <a:rPr lang="de-AT" sz="1400" b="1" dirty="0">
                <a:solidFill>
                  <a:srgbClr val="374151"/>
                </a:solidFill>
                <a:latin typeface="Sitka Display" pitchFamily="2" charset="0"/>
              </a:rPr>
              <a:t>Spirituosen:</a:t>
            </a:r>
          </a:p>
          <a:p>
            <a:pPr marL="742950" lvl="1" indent="-285750" algn="l">
              <a:buFont typeface="Arial" panose="020B0604020202020204" pitchFamily="34" charset="0"/>
              <a:buChar char="•"/>
            </a:pPr>
            <a:r>
              <a:rPr lang="de-AT" sz="1400" dirty="0">
                <a:solidFill>
                  <a:srgbClr val="374151"/>
                </a:solidFill>
                <a:latin typeface="Sitka Display" pitchFamily="2" charset="0"/>
              </a:rPr>
              <a:t>Wodka: 4 cl 			5,00 €</a:t>
            </a:r>
          </a:p>
          <a:p>
            <a:pPr marL="742950" lvl="1" indent="-285750" algn="l">
              <a:buFont typeface="Arial" panose="020B0604020202020204" pitchFamily="34" charset="0"/>
              <a:buChar char="•"/>
            </a:pPr>
            <a:r>
              <a:rPr lang="de-AT" sz="1400" dirty="0">
                <a:solidFill>
                  <a:srgbClr val="374151"/>
                </a:solidFill>
                <a:latin typeface="Sitka Display" pitchFamily="2" charset="0"/>
              </a:rPr>
              <a:t>Gin: 4 cl 			6,00 €</a:t>
            </a:r>
          </a:p>
          <a:p>
            <a:pPr marL="742950" lvl="1" indent="-285750" algn="l">
              <a:buFont typeface="Arial" panose="020B0604020202020204" pitchFamily="34" charset="0"/>
              <a:buChar char="•"/>
            </a:pPr>
            <a:r>
              <a:rPr lang="de-AT" sz="1400" dirty="0">
                <a:solidFill>
                  <a:srgbClr val="374151"/>
                </a:solidFill>
                <a:latin typeface="Sitka Display" pitchFamily="2" charset="0"/>
              </a:rPr>
              <a:t>Rum: 4 cl 			5,50 €</a:t>
            </a:r>
          </a:p>
          <a:p>
            <a:pPr marL="742950" lvl="1" indent="-285750" algn="l">
              <a:buFont typeface="Arial" panose="020B0604020202020204" pitchFamily="34" charset="0"/>
              <a:buChar char="•"/>
            </a:pPr>
            <a:r>
              <a:rPr lang="de-AT" sz="1400" dirty="0">
                <a:solidFill>
                  <a:srgbClr val="374151"/>
                </a:solidFill>
                <a:latin typeface="Sitka Display" pitchFamily="2" charset="0"/>
              </a:rPr>
              <a:t>Whisky: 4 cl 			7,00 €</a:t>
            </a:r>
          </a:p>
          <a:p>
            <a:pPr marL="742950" lvl="1" indent="-285750" algn="l">
              <a:buFont typeface="Arial" panose="020B0604020202020204" pitchFamily="34" charset="0"/>
              <a:buChar char="•"/>
            </a:pPr>
            <a:r>
              <a:rPr lang="de-AT" sz="1400" dirty="0">
                <a:solidFill>
                  <a:srgbClr val="374151"/>
                </a:solidFill>
                <a:latin typeface="Sitka Display" pitchFamily="2" charset="0"/>
              </a:rPr>
              <a:t>Tequila: 4 cl 			6,50 €</a:t>
            </a:r>
          </a:p>
          <a:p>
            <a:pPr marL="742950" lvl="1" indent="-285750" algn="l">
              <a:buFont typeface="Arial" panose="020B0604020202020204" pitchFamily="34" charset="0"/>
              <a:buChar char="•"/>
            </a:pPr>
            <a:r>
              <a:rPr lang="de-AT" sz="1400" dirty="0">
                <a:solidFill>
                  <a:srgbClr val="374151"/>
                </a:solidFill>
                <a:latin typeface="Sitka Display" pitchFamily="2" charset="0"/>
              </a:rPr>
              <a:t>Brandy: 4 cl 			6,00 €</a:t>
            </a:r>
          </a:p>
          <a:p>
            <a:pPr marL="742950" lvl="1" indent="-285750" algn="l">
              <a:buFont typeface="Arial" panose="020B0604020202020204" pitchFamily="34" charset="0"/>
              <a:buChar char="•"/>
            </a:pPr>
            <a:r>
              <a:rPr lang="de-AT" sz="1400" dirty="0">
                <a:solidFill>
                  <a:srgbClr val="374151"/>
                </a:solidFill>
                <a:latin typeface="Sitka Display" pitchFamily="2" charset="0"/>
              </a:rPr>
              <a:t>Liköre: 4 cl 			4,50 €</a:t>
            </a:r>
          </a:p>
        </p:txBody>
      </p:sp>
      <p:sp>
        <p:nvSpPr>
          <p:cNvPr id="12" name="Textfeld 11">
            <a:extLst>
              <a:ext uri="{FF2B5EF4-FFF2-40B4-BE49-F238E27FC236}">
                <a16:creationId xmlns:a16="http://schemas.microsoft.com/office/drawing/2014/main" id="{47962951-BB4B-7C42-B1DD-5331A64A88A2}"/>
              </a:ext>
            </a:extLst>
          </p:cNvPr>
          <p:cNvSpPr txBox="1"/>
          <p:nvPr/>
        </p:nvSpPr>
        <p:spPr>
          <a:xfrm>
            <a:off x="6146000" y="5699085"/>
            <a:ext cx="4802987" cy="984885"/>
          </a:xfrm>
          <a:prstGeom prst="rect">
            <a:avLst/>
          </a:prstGeom>
          <a:noFill/>
        </p:spPr>
        <p:txBody>
          <a:bodyPr wrap="square" rtlCol="0">
            <a:spAutoFit/>
          </a:bodyPr>
          <a:lstStyle/>
          <a:p>
            <a:br>
              <a:rPr lang="de-DE" dirty="0"/>
            </a:br>
            <a:r>
              <a:rPr lang="de-DE" sz="1000" dirty="0">
                <a:solidFill>
                  <a:srgbClr val="374151"/>
                </a:solidFill>
                <a:latin typeface="Sitka Display" pitchFamily="2" charset="0"/>
              </a:rPr>
              <a:t>Wir legen großen Wert auf einen verantwortungsvollen Genuss unserer alkoholischen Getränke. Bitte beachten Sie, dass gemäß dem Jugendschutzgesetz der Verkauf an Minderjährige nicht gestattet ist. Genießen Sie unsere Auswahl verantwortungsbewusst und achten Sie darauf, Ihre persönlichen Grenzen zu respektieren.</a:t>
            </a:r>
            <a:endParaRPr lang="de-AT" sz="1000" dirty="0">
              <a:solidFill>
                <a:srgbClr val="374151"/>
              </a:solidFill>
              <a:latin typeface="Sitka Display" pitchFamily="2" charset="0"/>
            </a:endParaRPr>
          </a:p>
        </p:txBody>
      </p:sp>
    </p:spTree>
    <p:extLst>
      <p:ext uri="{BB962C8B-B14F-4D97-AF65-F5344CB8AC3E}">
        <p14:creationId xmlns:p14="http://schemas.microsoft.com/office/powerpoint/2010/main" val="960282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98D3FA3D-A60E-F84F-BEA8-BC2550D623BE}"/>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3F579E10-1EF3-0F4C-0C7E-43D63FB7F3BB}"/>
              </a:ext>
            </a:extLst>
          </p:cNvPr>
          <p:cNvPicPr>
            <a:picLocks noChangeAspect="1"/>
          </p:cNvPicPr>
          <p:nvPr/>
        </p:nvPicPr>
        <p:blipFill rotWithShape="1">
          <a:blip r:embed="rId4">
            <a:alphaModFix amt="50000"/>
          </a:blip>
          <a:srcRect l="3802" t="3886" r="3038" b="21186"/>
          <a:stretch/>
        </p:blipFill>
        <p:spPr>
          <a:xfrm>
            <a:off x="18705" y="-57876"/>
            <a:ext cx="12192000" cy="6881460"/>
          </a:xfrm>
          <a:prstGeom prst="rect">
            <a:avLst/>
          </a:prstGeom>
        </p:spPr>
      </p:pic>
      <p:sp>
        <p:nvSpPr>
          <p:cNvPr id="4" name="Textfeld 3">
            <a:extLst>
              <a:ext uri="{FF2B5EF4-FFF2-40B4-BE49-F238E27FC236}">
                <a16:creationId xmlns:a16="http://schemas.microsoft.com/office/drawing/2014/main" id="{30911438-DF18-12B9-2E2D-EAF75873EEBF}"/>
              </a:ext>
            </a:extLst>
          </p:cNvPr>
          <p:cNvSpPr txBox="1"/>
          <p:nvPr/>
        </p:nvSpPr>
        <p:spPr>
          <a:xfrm>
            <a:off x="598930" y="0"/>
            <a:ext cx="533891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800" b="1" i="0" u="none" strike="noStrike" kern="1200" cap="none" spc="0" normalizeH="0" baseline="0" noProof="0" dirty="0">
                <a:ln>
                  <a:noFill/>
                </a:ln>
                <a:solidFill>
                  <a:srgbClr val="374151"/>
                </a:solidFill>
                <a:effectLst/>
                <a:uLnTx/>
                <a:uFillTx/>
                <a:latin typeface="Söhne"/>
                <a:ea typeface="+mn-ea"/>
                <a:cs typeface="+mn-cs"/>
              </a:rPr>
            </a:br>
            <a:r>
              <a:rPr kumimoji="0" lang="de-DE" sz="2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öhne"/>
                <a:ea typeface="+mn-ea"/>
                <a:cs typeface="+mn-cs"/>
              </a:rPr>
              <a:t>Dream Beach Retreat</a:t>
            </a:r>
          </a:p>
        </p:txBody>
      </p:sp>
      <p:cxnSp>
        <p:nvCxnSpPr>
          <p:cNvPr id="5" name="Gerader Verbinder 4">
            <a:extLst>
              <a:ext uri="{FF2B5EF4-FFF2-40B4-BE49-F238E27FC236}">
                <a16:creationId xmlns:a16="http://schemas.microsoft.com/office/drawing/2014/main" id="{D16743B9-06E0-6383-587D-F32C7D460693}"/>
              </a:ext>
            </a:extLst>
          </p:cNvPr>
          <p:cNvCxnSpPr>
            <a:cxnSpLocks/>
          </p:cNvCxnSpPr>
          <p:nvPr/>
        </p:nvCxnSpPr>
        <p:spPr>
          <a:xfrm>
            <a:off x="1234789" y="779611"/>
            <a:ext cx="3978705"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sp>
        <p:nvSpPr>
          <p:cNvPr id="7" name="Textfeld 6">
            <a:extLst>
              <a:ext uri="{FF2B5EF4-FFF2-40B4-BE49-F238E27FC236}">
                <a16:creationId xmlns:a16="http://schemas.microsoft.com/office/drawing/2014/main" id="{BA705168-059A-DDCA-D464-24E1BEDB95EB}"/>
              </a:ext>
            </a:extLst>
          </p:cNvPr>
          <p:cNvSpPr txBox="1"/>
          <p:nvPr/>
        </p:nvSpPr>
        <p:spPr>
          <a:xfrm>
            <a:off x="943056" y="820559"/>
            <a:ext cx="4562170" cy="5755422"/>
          </a:xfrm>
          <a:prstGeom prst="rect">
            <a:avLst/>
          </a:prstGeom>
          <a:noFill/>
        </p:spPr>
        <p:txBody>
          <a:bodyPr wrap="square" rtlCol="0">
            <a:spAutoFit/>
          </a:bodyPr>
          <a:lstStyle/>
          <a:p>
            <a:pPr algn="ctr"/>
            <a:r>
              <a:rPr lang="de-DE" sz="1400" b="1" dirty="0">
                <a:solidFill>
                  <a:srgbClr val="374151"/>
                </a:solidFill>
                <a:latin typeface="Sitka Display" pitchFamily="2" charset="0"/>
              </a:rPr>
              <a:t>Kontaktinformationen</a:t>
            </a:r>
          </a:p>
          <a:p>
            <a:pPr algn="ctr"/>
            <a:r>
              <a:rPr lang="de-DE" sz="1400" dirty="0">
                <a:solidFill>
                  <a:srgbClr val="374151"/>
                </a:solidFill>
                <a:latin typeface="Sitka Display" pitchFamily="2" charset="0"/>
              </a:rPr>
              <a:t>Telefon: +43 123 456 78</a:t>
            </a:r>
          </a:p>
          <a:p>
            <a:pPr algn="ctr"/>
            <a:r>
              <a:rPr lang="de-DE" sz="1400" dirty="0">
                <a:solidFill>
                  <a:srgbClr val="374151"/>
                </a:solidFill>
                <a:latin typeface="Sitka Display" pitchFamily="2" charset="0"/>
              </a:rPr>
              <a:t>E-Mail: </a:t>
            </a:r>
            <a:r>
              <a:rPr lang="de-DE" sz="1400" dirty="0">
                <a:solidFill>
                  <a:srgbClr val="374151"/>
                </a:solidFill>
                <a:latin typeface="Sitka Display" pitchFamily="2" charset="0"/>
                <a:hlinkClick r:id="rId5">
                  <a:extLst>
                    <a:ext uri="{A12FA001-AC4F-418D-AE19-62706E023703}">
                      <ahyp:hlinkClr xmlns:ahyp="http://schemas.microsoft.com/office/drawing/2018/hyperlinkcolor" val="tx"/>
                    </a:ext>
                  </a:extLst>
                </a:hlinkClick>
              </a:rPr>
              <a:t>dreambeachretreat@reise.com</a:t>
            </a:r>
            <a:endParaRPr lang="de-DE" sz="1400" dirty="0">
              <a:solidFill>
                <a:srgbClr val="374151"/>
              </a:solidFill>
              <a:latin typeface="Sitka Display" pitchFamily="2" charset="0"/>
            </a:endParaRPr>
          </a:p>
          <a:p>
            <a:pPr algn="ctr"/>
            <a:r>
              <a:rPr lang="de-DE" sz="1400" dirty="0">
                <a:solidFill>
                  <a:srgbClr val="374151"/>
                </a:solidFill>
                <a:latin typeface="Sitka Display" pitchFamily="2" charset="0"/>
              </a:rPr>
              <a:t>Website: www.dreambeachretreat/restaurant.at</a:t>
            </a:r>
          </a:p>
          <a:p>
            <a:pPr algn="ctr"/>
            <a:r>
              <a:rPr lang="de-DE" sz="1400" b="1" dirty="0">
                <a:solidFill>
                  <a:srgbClr val="374151"/>
                </a:solidFill>
                <a:latin typeface="Sitka Display" pitchFamily="2" charset="0"/>
              </a:rPr>
              <a:t>Öffnungszeiten</a:t>
            </a:r>
          </a:p>
          <a:p>
            <a:pPr algn="ctr"/>
            <a:r>
              <a:rPr lang="de-DE" sz="1400" dirty="0">
                <a:solidFill>
                  <a:srgbClr val="374151"/>
                </a:solidFill>
                <a:latin typeface="Sitka Display" pitchFamily="2" charset="0"/>
              </a:rPr>
              <a:t>Montag bis Freitag: 6:00 – 22:00 Uhr</a:t>
            </a:r>
          </a:p>
          <a:p>
            <a:pPr algn="ctr"/>
            <a:r>
              <a:rPr lang="de-DE" sz="1400" dirty="0">
                <a:solidFill>
                  <a:srgbClr val="374151"/>
                </a:solidFill>
                <a:latin typeface="Sitka Display" pitchFamily="2" charset="0"/>
              </a:rPr>
              <a:t>Samstag und Sonntag: 8:00 – 21:00 Uhr</a:t>
            </a:r>
          </a:p>
          <a:p>
            <a:pPr algn="ctr"/>
            <a:r>
              <a:rPr lang="de-DE" sz="1400" b="1" dirty="0">
                <a:solidFill>
                  <a:srgbClr val="374151"/>
                </a:solidFill>
                <a:latin typeface="Sitka Display" pitchFamily="2" charset="0"/>
              </a:rPr>
              <a:t>Sie finden uns auf</a:t>
            </a:r>
          </a:p>
          <a:p>
            <a:pPr algn="ctr"/>
            <a:r>
              <a:rPr lang="de-DE" sz="1400" dirty="0">
                <a:solidFill>
                  <a:srgbClr val="374151"/>
                </a:solidFill>
                <a:latin typeface="Sitka Display" pitchFamily="2" charset="0"/>
              </a:rPr>
              <a:t>Facebook: </a:t>
            </a:r>
            <a:r>
              <a:rPr lang="de-DE" sz="1400" dirty="0" err="1">
                <a:solidFill>
                  <a:srgbClr val="374151"/>
                </a:solidFill>
                <a:latin typeface="Sitka Display" pitchFamily="2" charset="0"/>
              </a:rPr>
              <a:t>dreambeachretreat</a:t>
            </a:r>
            <a:endParaRPr lang="de-DE" sz="1400" dirty="0">
              <a:solidFill>
                <a:srgbClr val="374151"/>
              </a:solidFill>
              <a:latin typeface="Sitka Display" pitchFamily="2" charset="0"/>
            </a:endParaRPr>
          </a:p>
          <a:p>
            <a:pPr algn="ctr"/>
            <a:r>
              <a:rPr lang="de-DE" sz="1400" dirty="0">
                <a:solidFill>
                  <a:srgbClr val="374151"/>
                </a:solidFill>
                <a:latin typeface="Sitka Display" pitchFamily="2" charset="0"/>
              </a:rPr>
              <a:t>Instagram: </a:t>
            </a:r>
            <a:r>
              <a:rPr lang="de-DE" sz="1400" dirty="0" err="1">
                <a:solidFill>
                  <a:srgbClr val="374151"/>
                </a:solidFill>
                <a:latin typeface="Sitka Display" pitchFamily="2" charset="0"/>
              </a:rPr>
              <a:t>dreambeachretreat</a:t>
            </a:r>
            <a:endParaRPr lang="de-DE" sz="1400" dirty="0">
              <a:solidFill>
                <a:srgbClr val="374151"/>
              </a:solidFill>
              <a:latin typeface="Sitka Display" pitchFamily="2" charset="0"/>
            </a:endParaRPr>
          </a:p>
          <a:p>
            <a:pPr algn="ctr"/>
            <a:r>
              <a:rPr lang="de-DE" sz="1400" dirty="0">
                <a:solidFill>
                  <a:srgbClr val="374151"/>
                </a:solidFill>
                <a:latin typeface="Sitka Display" pitchFamily="2" charset="0"/>
              </a:rPr>
              <a:t>Twitter: </a:t>
            </a:r>
            <a:r>
              <a:rPr lang="de-DE" sz="1400" dirty="0" err="1">
                <a:solidFill>
                  <a:srgbClr val="374151"/>
                </a:solidFill>
                <a:latin typeface="Sitka Display" pitchFamily="2" charset="0"/>
              </a:rPr>
              <a:t>dreambeachretreat</a:t>
            </a:r>
            <a:endParaRPr lang="de-DE" sz="1400" dirty="0">
              <a:solidFill>
                <a:srgbClr val="374151"/>
              </a:solidFill>
              <a:latin typeface="Sitka Display" pitchFamily="2" charset="0"/>
            </a:endParaRPr>
          </a:p>
          <a:p>
            <a:pPr algn="ctr"/>
            <a:endParaRPr lang="de-DE" sz="1400" dirty="0">
              <a:solidFill>
                <a:srgbClr val="374151"/>
              </a:solidFill>
              <a:latin typeface="Sitka Display" pitchFamily="2" charset="0"/>
            </a:endParaRPr>
          </a:p>
          <a:p>
            <a:pPr algn="ctr"/>
            <a:r>
              <a:rPr lang="de-DE" sz="1400" b="1" dirty="0">
                <a:solidFill>
                  <a:srgbClr val="374151"/>
                </a:solidFill>
                <a:latin typeface="Sitka Display" pitchFamily="2" charset="0"/>
              </a:rPr>
              <a:t>Ihre Zufriedenheit liegt uns am Herzen</a:t>
            </a:r>
          </a:p>
          <a:p>
            <a:pPr algn="ctr"/>
            <a:r>
              <a:rPr lang="de-DE" sz="1400" dirty="0">
                <a:solidFill>
                  <a:srgbClr val="374151"/>
                </a:solidFill>
                <a:latin typeface="Sitka Display" pitchFamily="2" charset="0"/>
              </a:rPr>
              <a:t>Wir hoffen, dass Ihr Besuch in unserem Restaurant ein Genuss war. Ihr Feedback ist uns wichtig. Bitte teilen Sie uns Ihre Erfahrungen und Anregungen mit, damit wir unseren Service stetig verbessern können.</a:t>
            </a:r>
          </a:p>
          <a:p>
            <a:pPr algn="ctr"/>
            <a:endParaRPr lang="de-DE" sz="1400" dirty="0">
              <a:solidFill>
                <a:srgbClr val="374151"/>
              </a:solidFill>
              <a:latin typeface="Sitka Display" pitchFamily="2" charset="0"/>
            </a:endParaRPr>
          </a:p>
          <a:p>
            <a:pPr algn="ctr"/>
            <a:r>
              <a:rPr lang="de-DE" sz="1400" b="1" dirty="0">
                <a:solidFill>
                  <a:srgbClr val="374151"/>
                </a:solidFill>
                <a:latin typeface="Sitka Display" pitchFamily="2" charset="0"/>
              </a:rPr>
              <a:t>Ein herzliches Dankeschön an unser Team</a:t>
            </a:r>
          </a:p>
          <a:p>
            <a:pPr algn="ctr"/>
            <a:r>
              <a:rPr lang="de-DE" sz="1400" dirty="0">
                <a:solidFill>
                  <a:srgbClr val="374151"/>
                </a:solidFill>
                <a:latin typeface="Sitka Display" pitchFamily="2" charset="0"/>
              </a:rPr>
              <a:t>Wir möchten uns bei unserem Team für ihre harte Arbeit und ihren Einsatz bedanken, um Ihren Aufenthalt angenehm und unvergesslich zu gestalten.</a:t>
            </a:r>
          </a:p>
          <a:p>
            <a:pPr algn="ctr"/>
            <a:endParaRPr lang="de-DE" sz="1400" dirty="0">
              <a:solidFill>
                <a:srgbClr val="374151"/>
              </a:solidFill>
              <a:latin typeface="Sitka Display" pitchFamily="2" charset="0"/>
            </a:endParaRPr>
          </a:p>
          <a:p>
            <a:pPr algn="ctr"/>
            <a:r>
              <a:rPr lang="de-DE" sz="1400" b="1" dirty="0">
                <a:solidFill>
                  <a:srgbClr val="374151"/>
                </a:solidFill>
                <a:latin typeface="Sitka Display" pitchFamily="2" charset="0"/>
              </a:rPr>
              <a:t>Nochmals vielen Dank für Ihren Besuch! Wir freuen uns darauf, Sie bald wieder bei uns begrüßen zu dürfen.</a:t>
            </a:r>
          </a:p>
          <a:p>
            <a:pPr algn="ctr"/>
            <a:endParaRPr lang="de-AT" dirty="0"/>
          </a:p>
        </p:txBody>
      </p:sp>
      <p:pic>
        <p:nvPicPr>
          <p:cNvPr id="8" name="Grafik 7" descr="Ein Bild, das Zeichnung, Design, Kreativität, Darstellung enthält.&#10;&#10;Automatisch generierte Beschreibung">
            <a:extLst>
              <a:ext uri="{FF2B5EF4-FFF2-40B4-BE49-F238E27FC236}">
                <a16:creationId xmlns:a16="http://schemas.microsoft.com/office/drawing/2014/main" id="{51865010-6603-5DBB-27B5-372632DBFAEF}"/>
              </a:ext>
            </a:extLst>
          </p:cNvPr>
          <p:cNvPicPr>
            <a:picLocks noChangeAspect="1"/>
          </p:cNvPicPr>
          <p:nvPr/>
        </p:nvPicPr>
        <p:blipFill>
          <a:blip r:embed="rId6">
            <a:clrChange>
              <a:clrFrom>
                <a:srgbClr val="FEFFFF"/>
              </a:clrFrom>
              <a:clrTo>
                <a:srgbClr val="FEFFFF">
                  <a:alpha val="0"/>
                </a:srgbClr>
              </a:clrTo>
            </a:clrChange>
            <a:extLst>
              <a:ext uri="{28A0092B-C50C-407E-A947-70E740481C1C}">
                <a14:useLocalDpi xmlns:a14="http://schemas.microsoft.com/office/drawing/2010/main" val="0"/>
              </a:ext>
            </a:extLst>
          </a:blip>
          <a:stretch>
            <a:fillRect/>
          </a:stretch>
        </p:blipFill>
        <p:spPr>
          <a:xfrm>
            <a:off x="570892" y="6036444"/>
            <a:ext cx="860634" cy="862314"/>
          </a:xfrm>
          <a:prstGeom prst="rect">
            <a:avLst/>
          </a:prstGeom>
        </p:spPr>
      </p:pic>
      <p:pic>
        <p:nvPicPr>
          <p:cNvPr id="13" name="Grafik 12" descr="Ein Bild, das Zeichnung, Design, Kreativität, Darstellung enthält.&#10;&#10;Automatisch generierte Beschreibung">
            <a:extLst>
              <a:ext uri="{FF2B5EF4-FFF2-40B4-BE49-F238E27FC236}">
                <a16:creationId xmlns:a16="http://schemas.microsoft.com/office/drawing/2014/main" id="{291CCB15-BF1F-52DA-D48B-4914C8652D8D}"/>
              </a:ext>
            </a:extLst>
          </p:cNvPr>
          <p:cNvPicPr>
            <a:picLocks noChangeAspect="1"/>
          </p:cNvPicPr>
          <p:nvPr/>
        </p:nvPicPr>
        <p:blipFill>
          <a:blip r:embed="rId6">
            <a:clrChange>
              <a:clrFrom>
                <a:srgbClr val="FEFFFF"/>
              </a:clrFrom>
              <a:clrTo>
                <a:srgbClr val="FEFFFF">
                  <a:alpha val="0"/>
                </a:srgbClr>
              </a:clrTo>
            </a:clrChange>
            <a:extLst>
              <a:ext uri="{28A0092B-C50C-407E-A947-70E740481C1C}">
                <a14:useLocalDpi xmlns:a14="http://schemas.microsoft.com/office/drawing/2010/main" val="0"/>
              </a:ext>
            </a:extLst>
          </a:blip>
          <a:stretch>
            <a:fillRect/>
          </a:stretch>
        </p:blipFill>
        <p:spPr>
          <a:xfrm>
            <a:off x="10818627" y="6043048"/>
            <a:ext cx="860634" cy="862314"/>
          </a:xfrm>
          <a:prstGeom prst="rect">
            <a:avLst/>
          </a:prstGeom>
        </p:spPr>
      </p:pic>
      <p:pic>
        <p:nvPicPr>
          <p:cNvPr id="15" name="Grafik 14" descr="Ein Bild, das draußen, Wasser, Himmel, Kleidung enthält.&#10;&#10;Automatisch generierte Beschreibung">
            <a:extLst>
              <a:ext uri="{FF2B5EF4-FFF2-40B4-BE49-F238E27FC236}">
                <a16:creationId xmlns:a16="http://schemas.microsoft.com/office/drawing/2014/main" id="{301336F9-B10A-77C9-0E4B-642E129562DC}"/>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6686776" y="2123658"/>
            <a:ext cx="4358085" cy="3178024"/>
          </a:xfrm>
          <a:prstGeom prst="ellipse">
            <a:avLst/>
          </a:prstGeom>
          <a:ln>
            <a:noFill/>
          </a:ln>
          <a:effectLst>
            <a:softEdge rad="112500"/>
          </a:effectLst>
        </p:spPr>
      </p:pic>
      <p:sp>
        <p:nvSpPr>
          <p:cNvPr id="16" name="Textfeld 15">
            <a:extLst>
              <a:ext uri="{FF2B5EF4-FFF2-40B4-BE49-F238E27FC236}">
                <a16:creationId xmlns:a16="http://schemas.microsoft.com/office/drawing/2014/main" id="{6CE6F241-24A0-54F7-C26A-231ECD2AECD5}"/>
              </a:ext>
            </a:extLst>
          </p:cNvPr>
          <p:cNvSpPr txBox="1"/>
          <p:nvPr/>
        </p:nvSpPr>
        <p:spPr>
          <a:xfrm>
            <a:off x="5743718" y="369332"/>
            <a:ext cx="6448282" cy="1754326"/>
          </a:xfrm>
          <a:prstGeom prst="rect">
            <a:avLst/>
          </a:prstGeom>
          <a:noFill/>
        </p:spPr>
        <p:txBody>
          <a:bodyPr wrap="square" rtlCol="0">
            <a:spAutoFit/>
          </a:bodyPr>
          <a:lstStyle/>
          <a:p>
            <a:pPr algn="ctr"/>
            <a:r>
              <a:rPr lang="de-AT" sz="5400" b="1" i="1" dirty="0">
                <a:solidFill>
                  <a:srgbClr val="156082"/>
                </a:solidFill>
                <a:effectLst>
                  <a:outerShdw blurRad="50800" dist="38100" algn="l" rotWithShape="0">
                    <a:prstClr val="black">
                      <a:alpha val="40000"/>
                    </a:prstClr>
                  </a:outerShdw>
                </a:effectLst>
                <a:latin typeface="Söhne"/>
              </a:rPr>
              <a:t>Auf Wiedersehen</a:t>
            </a:r>
          </a:p>
          <a:p>
            <a:pPr algn="ctr"/>
            <a:r>
              <a:rPr lang="de-AT" sz="5400" b="1" i="1" dirty="0">
                <a:solidFill>
                  <a:srgbClr val="156082"/>
                </a:solidFill>
                <a:effectLst>
                  <a:outerShdw blurRad="50800" dist="38100" algn="l" rotWithShape="0">
                    <a:prstClr val="black">
                      <a:alpha val="40000"/>
                    </a:prstClr>
                  </a:outerShdw>
                </a:effectLst>
                <a:latin typeface="Söhne"/>
              </a:rPr>
              <a:t>und bis bald...</a:t>
            </a:r>
          </a:p>
        </p:txBody>
      </p:sp>
      <p:sp>
        <p:nvSpPr>
          <p:cNvPr id="17" name="Textfeld 16">
            <a:extLst>
              <a:ext uri="{FF2B5EF4-FFF2-40B4-BE49-F238E27FC236}">
                <a16:creationId xmlns:a16="http://schemas.microsoft.com/office/drawing/2014/main" id="{B58DD630-2D98-D124-FA48-1AB0D4151972}"/>
              </a:ext>
            </a:extLst>
          </p:cNvPr>
          <p:cNvSpPr txBox="1"/>
          <p:nvPr/>
        </p:nvSpPr>
        <p:spPr>
          <a:xfrm>
            <a:off x="5641677" y="5354747"/>
            <a:ext cx="6448282" cy="646331"/>
          </a:xfrm>
          <a:prstGeom prst="rect">
            <a:avLst/>
          </a:prstGeom>
          <a:noFill/>
        </p:spPr>
        <p:txBody>
          <a:bodyPr wrap="square" rtlCol="0">
            <a:spAutoFit/>
          </a:bodyPr>
          <a:lstStyle/>
          <a:p>
            <a:pPr algn="ctr"/>
            <a:r>
              <a:rPr lang="de-AT" sz="3600" b="1" i="1" dirty="0">
                <a:solidFill>
                  <a:srgbClr val="156082"/>
                </a:solidFill>
                <a:effectLst>
                  <a:outerShdw blurRad="50800" dist="38100" algn="l" rotWithShape="0">
                    <a:prstClr val="black">
                      <a:alpha val="40000"/>
                    </a:prstClr>
                  </a:outerShdw>
                </a:effectLst>
                <a:latin typeface="Söhne"/>
              </a:rPr>
              <a:t>…im Dream Beach Retreat</a:t>
            </a:r>
          </a:p>
        </p:txBody>
      </p:sp>
    </p:spTree>
    <p:extLst>
      <p:ext uri="{BB962C8B-B14F-4D97-AF65-F5344CB8AC3E}">
        <p14:creationId xmlns:p14="http://schemas.microsoft.com/office/powerpoint/2010/main" val="2322022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D6BB2BF-657D-029C-098C-D34184D39180}"/>
              </a:ext>
            </a:extLst>
          </p:cNvPr>
          <p:cNvPicPr>
            <a:picLocks noChangeAspect="1"/>
          </p:cNvPicPr>
          <p:nvPr/>
        </p:nvPicPr>
        <p:blipFill rotWithShape="1">
          <a:blip r:embed="rId4">
            <a:alphaModFix amt="50000"/>
          </a:blip>
          <a:srcRect l="3802" t="3886" r="3038" b="21186"/>
          <a:stretch/>
        </p:blipFill>
        <p:spPr>
          <a:xfrm>
            <a:off x="0" y="-23460"/>
            <a:ext cx="12192000" cy="6881460"/>
          </a:xfrm>
          <a:prstGeom prst="rect">
            <a:avLst/>
          </a:prstGeom>
          <a:effectLst>
            <a:softEdge rad="635000"/>
          </a:effectLst>
        </p:spPr>
      </p:pic>
      <p:sp>
        <p:nvSpPr>
          <p:cNvPr id="8" name="Textfeld 7">
            <a:extLst>
              <a:ext uri="{FF2B5EF4-FFF2-40B4-BE49-F238E27FC236}">
                <a16:creationId xmlns:a16="http://schemas.microsoft.com/office/drawing/2014/main" id="{A4AF5CDE-B06E-D146-11C7-CE678C672EDA}"/>
              </a:ext>
            </a:extLst>
          </p:cNvPr>
          <p:cNvSpPr txBox="1"/>
          <p:nvPr/>
        </p:nvSpPr>
        <p:spPr>
          <a:xfrm>
            <a:off x="599767" y="0"/>
            <a:ext cx="533891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800" b="1" i="0" u="none" strike="noStrike" kern="1200" cap="none" spc="0" normalizeH="0" baseline="0" noProof="0" dirty="0">
                <a:ln>
                  <a:noFill/>
                </a:ln>
                <a:solidFill>
                  <a:srgbClr val="374151"/>
                </a:solidFill>
                <a:effectLst/>
                <a:uLnTx/>
                <a:uFillTx/>
                <a:latin typeface="Söhne"/>
                <a:ea typeface="+mn-ea"/>
                <a:cs typeface="+mn-cs"/>
              </a:rPr>
            </a:br>
            <a:r>
              <a:rPr kumimoji="0" lang="de-DE" sz="2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öhne"/>
                <a:ea typeface="+mn-ea"/>
                <a:cs typeface="+mn-cs"/>
              </a:rPr>
              <a:t>Frühstück</a:t>
            </a:r>
          </a:p>
        </p:txBody>
      </p:sp>
      <p:cxnSp>
        <p:nvCxnSpPr>
          <p:cNvPr id="11" name="Gerader Verbinder 10">
            <a:extLst>
              <a:ext uri="{FF2B5EF4-FFF2-40B4-BE49-F238E27FC236}">
                <a16:creationId xmlns:a16="http://schemas.microsoft.com/office/drawing/2014/main" id="{0FB6AB94-C1C2-B9AB-0655-DB2B1F606793}"/>
              </a:ext>
            </a:extLst>
          </p:cNvPr>
          <p:cNvCxnSpPr>
            <a:cxnSpLocks/>
          </p:cNvCxnSpPr>
          <p:nvPr/>
        </p:nvCxnSpPr>
        <p:spPr>
          <a:xfrm>
            <a:off x="1279872" y="736548"/>
            <a:ext cx="3978705"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pic>
        <p:nvPicPr>
          <p:cNvPr id="1028" name="Picture 4" descr="Breakfast Special Lineal icon">
            <a:extLst>
              <a:ext uri="{FF2B5EF4-FFF2-40B4-BE49-F238E27FC236}">
                <a16:creationId xmlns:a16="http://schemas.microsoft.com/office/drawing/2014/main" id="{F1F679F2-BE23-B4AA-749F-12C8A783B66F}"/>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9385" y="5938418"/>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7004F6E8-1FFA-34A6-002D-79C91BADB39F}"/>
              </a:ext>
            </a:extLst>
          </p:cNvPr>
          <p:cNvSpPr txBox="1"/>
          <p:nvPr/>
        </p:nvSpPr>
        <p:spPr>
          <a:xfrm>
            <a:off x="729385" y="973883"/>
            <a:ext cx="3242848" cy="53245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400" b="1" i="0" u="none" strike="noStrike" kern="1200" cap="none" spc="0" normalizeH="0" baseline="0" noProof="0" dirty="0">
                <a:ln>
                  <a:noFill/>
                </a:ln>
                <a:solidFill>
                  <a:srgbClr val="374151"/>
                </a:solidFill>
                <a:effectLst/>
                <a:uLnTx/>
                <a:uFillTx/>
                <a:latin typeface="Sitka Display" pitchFamily="2" charset="0"/>
                <a:ea typeface="+mn-ea"/>
                <a:cs typeface="+mn-cs"/>
              </a:rPr>
              <a:t>Tropisches Frühstück</a:t>
            </a:r>
            <a:endPar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Frische Obstplatte mit Ananas, Mango, Papaya und Kiwi</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Griechischer Joghurt mit Honig und </a:t>
            </a:r>
            <a:r>
              <a:rPr kumimoji="0" lang="de-AT" sz="1400" b="0" i="0" u="none" strike="noStrike" kern="1200" cap="none" spc="0" normalizeH="0" baseline="0" noProof="0" dirty="0" err="1">
                <a:ln>
                  <a:noFill/>
                </a:ln>
                <a:solidFill>
                  <a:srgbClr val="374151"/>
                </a:solidFill>
                <a:effectLst/>
                <a:uLnTx/>
                <a:uFillTx/>
                <a:latin typeface="Sitka Display" pitchFamily="2" charset="0"/>
                <a:ea typeface="+mn-ea"/>
                <a:cs typeface="+mn-cs"/>
              </a:rPr>
              <a:t>granola</a:t>
            </a:r>
            <a:endPar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effectLst/>
                <a:uLnTx/>
                <a:uFillTx/>
                <a:latin typeface="Sitka Display" pitchFamily="2" charset="0"/>
                <a:ea typeface="+mn-ea"/>
                <a:cs typeface="+mn-cs"/>
              </a:rPr>
              <a:t>Frisch</a:t>
            </a: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 gepresster Orangensaft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400" b="1" i="0" u="none" strike="noStrike" kern="1200" cap="none" spc="0" normalizeH="0" baseline="0" noProof="0" dirty="0">
                <a:ln>
                  <a:noFill/>
                </a:ln>
                <a:solidFill>
                  <a:srgbClr val="374151"/>
                </a:solidFill>
                <a:effectLst/>
                <a:uLnTx/>
                <a:uFillTx/>
                <a:latin typeface="Sitka Display" pitchFamily="2" charset="0"/>
                <a:ea typeface="+mn-ea"/>
                <a:cs typeface="+mn-cs"/>
              </a:rPr>
              <a:t>Strandfrühstück Burrito</a:t>
            </a:r>
            <a:endPar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Weiche Tortilla gefüllt mit Rührei, Avocado, Tomaten und Käse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Seiten von schwarzen Bohnen und Pico de Gallo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Frische Salsa und Sauerrahm zum Garnieren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400" b="1" i="0" u="none" strike="noStrike" kern="1200" cap="none" spc="0" normalizeH="0" baseline="0" noProof="0" dirty="0">
                <a:ln>
                  <a:noFill/>
                </a:ln>
                <a:solidFill>
                  <a:srgbClr val="374151"/>
                </a:solidFill>
                <a:effectLst/>
                <a:uLnTx/>
                <a:uFillTx/>
                <a:latin typeface="Sitka Display" pitchFamily="2" charset="0"/>
                <a:ea typeface="+mn-ea"/>
                <a:cs typeface="+mn-cs"/>
              </a:rPr>
              <a:t>Gesundes Strandfrühstück</a:t>
            </a:r>
            <a:endPar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err="1">
                <a:ln>
                  <a:noFill/>
                </a:ln>
                <a:solidFill>
                  <a:srgbClr val="374151"/>
                </a:solidFill>
                <a:effectLst/>
                <a:uLnTx/>
                <a:uFillTx/>
                <a:latin typeface="Sitka Display" pitchFamily="2" charset="0"/>
                <a:ea typeface="+mn-ea"/>
                <a:cs typeface="+mn-cs"/>
              </a:rPr>
              <a:t>Acai</a:t>
            </a: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-Bowl mit Bananen, Beeren, Kokosraspeln und Chiasamen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err="1">
                <a:ln>
                  <a:noFill/>
                </a:ln>
                <a:solidFill>
                  <a:srgbClr val="374151"/>
                </a:solidFill>
                <a:effectLst/>
                <a:uLnTx/>
                <a:uFillTx/>
                <a:latin typeface="Sitka Display" pitchFamily="2" charset="0"/>
                <a:ea typeface="+mn-ea"/>
                <a:cs typeface="+mn-cs"/>
              </a:rPr>
              <a:t>Granola</a:t>
            </a: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 und Honig als </a:t>
            </a:r>
            <a:r>
              <a:rPr kumimoji="0" lang="de-AT" sz="1400" b="0" i="0" u="none" strike="noStrike" kern="1200" cap="none" spc="0" normalizeH="0" baseline="0" noProof="0" dirty="0" err="1">
                <a:ln>
                  <a:noFill/>
                </a:ln>
                <a:solidFill>
                  <a:srgbClr val="374151"/>
                </a:solidFill>
                <a:effectLst/>
                <a:uLnTx/>
                <a:uFillTx/>
                <a:latin typeface="Sitka Display" pitchFamily="2" charset="0"/>
                <a:ea typeface="+mn-ea"/>
                <a:cs typeface="+mn-cs"/>
              </a:rPr>
              <a:t>Topping</a:t>
            </a:r>
            <a:endPar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Frisch gepresster grüner Saft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Textfeld 1">
            <a:extLst>
              <a:ext uri="{FF2B5EF4-FFF2-40B4-BE49-F238E27FC236}">
                <a16:creationId xmlns:a16="http://schemas.microsoft.com/office/drawing/2014/main" id="{FFFE9D33-9FC2-C3DF-FEF2-5921B8C7AD7E}"/>
              </a:ext>
            </a:extLst>
          </p:cNvPr>
          <p:cNvSpPr txBox="1"/>
          <p:nvPr/>
        </p:nvSpPr>
        <p:spPr>
          <a:xfrm>
            <a:off x="6474569" y="1065425"/>
            <a:ext cx="3242848" cy="5262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400" b="1" i="0" u="none" strike="noStrike" kern="1200" cap="none" spc="0" normalizeH="0" baseline="0" noProof="0" dirty="0">
                <a:ln>
                  <a:noFill/>
                </a:ln>
                <a:solidFill>
                  <a:srgbClr val="374151"/>
                </a:solidFill>
                <a:effectLst/>
                <a:uLnTx/>
                <a:uFillTx/>
                <a:latin typeface="Sitka Display" pitchFamily="2" charset="0"/>
                <a:ea typeface="+mn-ea"/>
                <a:cs typeface="+mn-cs"/>
              </a:rPr>
              <a:t>Klassisches Strandfrühstück</a:t>
            </a:r>
            <a:endPar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Amerikanisches Frühstück mit Spiegeleiern, Speck, knusprigen Kartoffeln und geröstetem Brot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Frischer Orangensaft oder Kaffee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400" b="1" i="0" u="none" strike="noStrike" kern="1200" cap="none" spc="0" normalizeH="0" baseline="0" noProof="0" dirty="0">
                <a:ln>
                  <a:noFill/>
                </a:ln>
                <a:solidFill>
                  <a:srgbClr val="374151"/>
                </a:solidFill>
                <a:effectLst/>
                <a:uLnTx/>
                <a:uFillTx/>
                <a:latin typeface="Sitka Display" pitchFamily="2" charset="0"/>
                <a:ea typeface="+mn-ea"/>
                <a:cs typeface="+mn-cs"/>
              </a:rPr>
              <a:t>Meeresfrüchte-Omelett</a:t>
            </a:r>
            <a:endPar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Omelett mit Krabbenfleisch, Garnelen, Spinat und Käse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err="1">
                <a:ln>
                  <a:noFill/>
                </a:ln>
                <a:solidFill>
                  <a:srgbClr val="374151"/>
                </a:solidFill>
                <a:effectLst/>
                <a:uLnTx/>
                <a:uFillTx/>
                <a:latin typeface="Sitka Display" pitchFamily="2" charset="0"/>
                <a:ea typeface="+mn-ea"/>
                <a:cs typeface="+mn-cs"/>
              </a:rPr>
              <a:t>Beilagensalat</a:t>
            </a: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 mit Vinaigrette-Dressing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Frische Fruchtsaftmischung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AT" sz="1400" b="0" i="0" u="none" strike="noStrike" kern="1200" cap="none" spc="0" normalizeH="0" baseline="0" noProof="0" dirty="0">
              <a:ln>
                <a:noFill/>
              </a:ln>
              <a:solidFill>
                <a:srgbClr val="0E2841"/>
              </a:solidFill>
              <a:effectLst/>
              <a:uLnTx/>
              <a:uFillTx/>
              <a:latin typeface="Sitka Display" pitchFamily="2"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AT" sz="1400" b="0" i="0" u="none" strike="noStrike" kern="1200" cap="none" spc="0" normalizeH="0" baseline="0" noProof="0" dirty="0">
              <a:ln>
                <a:noFill/>
              </a:ln>
              <a:solidFill>
                <a:srgbClr val="0E2841"/>
              </a:solidFill>
              <a:effectLst/>
              <a:uLnTx/>
              <a:uFillTx/>
              <a:latin typeface="Sitka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E2841"/>
                </a:solidFill>
                <a:effectLst/>
                <a:uLnTx/>
                <a:uFillTx/>
                <a:latin typeface="Sitka Display" pitchFamily="2" charset="0"/>
                <a:ea typeface="+mn-ea"/>
                <a:cs typeface="+mn-cs"/>
              </a:rPr>
              <a:t>Smoothie-Bowl</a:t>
            </a:r>
            <a:endParaRPr kumimoji="0" lang="de-DE" sz="1400" b="0" i="0" u="none" strike="noStrike" kern="1200" cap="none" spc="0" normalizeH="0" baseline="0" noProof="0" dirty="0">
              <a:ln>
                <a:noFill/>
              </a:ln>
              <a:solidFill>
                <a:srgbClr val="0E2841"/>
              </a:solidFill>
              <a:effectLst/>
              <a:uLnTx/>
              <a:uFillTx/>
              <a:latin typeface="Sitka Display" pitchFamily="2"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400" b="0" i="0" u="none" strike="noStrike" kern="1200" cap="none" spc="0" normalizeH="0" baseline="0" noProof="0" dirty="0">
                <a:ln>
                  <a:noFill/>
                </a:ln>
                <a:solidFill>
                  <a:srgbClr val="0E2841"/>
                </a:solidFill>
                <a:effectLst/>
                <a:uLnTx/>
                <a:uFillTx/>
                <a:latin typeface="Sitka Display" pitchFamily="2" charset="0"/>
                <a:ea typeface="+mn-ea"/>
                <a:cs typeface="+mn-cs"/>
              </a:rPr>
              <a:t>Fruchtiger Smoothie aus Bananen, Erdbeeren und Mango, mit Müsli, Nüssen und Früchten garniert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endParaRPr>
          </a:p>
        </p:txBody>
      </p:sp>
      <p:pic>
        <p:nvPicPr>
          <p:cNvPr id="4" name="Picture 4" descr="Breakfast Special Lineal icon">
            <a:extLst>
              <a:ext uri="{FF2B5EF4-FFF2-40B4-BE49-F238E27FC236}">
                <a16:creationId xmlns:a16="http://schemas.microsoft.com/office/drawing/2014/main" id="{D1F2A331-72D1-E7E4-EF65-5DD4F72D3FC1}"/>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09191" y="5971987"/>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752D9F49-A90D-1CF5-B1E5-1C262319AFBE}"/>
              </a:ext>
            </a:extLst>
          </p:cNvPr>
          <p:cNvSpPr txBox="1"/>
          <p:nvPr/>
        </p:nvSpPr>
        <p:spPr>
          <a:xfrm>
            <a:off x="6253318" y="0"/>
            <a:ext cx="533891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800" b="1" i="0" u="none" strike="noStrike" kern="1200" cap="none" spc="0" normalizeH="0" baseline="0" noProof="0" dirty="0">
                <a:ln>
                  <a:noFill/>
                </a:ln>
                <a:solidFill>
                  <a:srgbClr val="374151"/>
                </a:solidFill>
                <a:effectLst/>
                <a:uLnTx/>
                <a:uFillTx/>
                <a:latin typeface="Söhne"/>
                <a:ea typeface="+mn-ea"/>
                <a:cs typeface="+mn-cs"/>
              </a:rPr>
            </a:br>
            <a:r>
              <a:rPr kumimoji="0" lang="de-DE" sz="2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öhne"/>
                <a:ea typeface="+mn-ea"/>
                <a:cs typeface="+mn-cs"/>
              </a:rPr>
              <a:t>Frühstück</a:t>
            </a:r>
          </a:p>
        </p:txBody>
      </p:sp>
      <p:cxnSp>
        <p:nvCxnSpPr>
          <p:cNvPr id="6" name="Gerader Verbinder 5">
            <a:extLst>
              <a:ext uri="{FF2B5EF4-FFF2-40B4-BE49-F238E27FC236}">
                <a16:creationId xmlns:a16="http://schemas.microsoft.com/office/drawing/2014/main" id="{2FFF7A8C-8C3A-C11C-402F-473921154A2B}"/>
              </a:ext>
            </a:extLst>
          </p:cNvPr>
          <p:cNvCxnSpPr>
            <a:cxnSpLocks/>
          </p:cNvCxnSpPr>
          <p:nvPr/>
        </p:nvCxnSpPr>
        <p:spPr>
          <a:xfrm>
            <a:off x="6933423" y="736548"/>
            <a:ext cx="3978705"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pic>
        <p:nvPicPr>
          <p:cNvPr id="9" name="Grafik 8" descr="Ein Bild, das Essen, Geschirr, Mahlzeit, Tisch enthält.&#10;&#10;Automatisch generierte Beschreibung">
            <a:extLst>
              <a:ext uri="{FF2B5EF4-FFF2-40B4-BE49-F238E27FC236}">
                <a16:creationId xmlns:a16="http://schemas.microsoft.com/office/drawing/2014/main" id="{A3E6F62B-A1FB-F1B9-7AB0-7545BA9B0A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7878" y="1170039"/>
            <a:ext cx="2150806" cy="1229032"/>
          </a:xfrm>
          <a:prstGeom prst="rect">
            <a:avLst/>
          </a:prstGeom>
          <a:ln>
            <a:noFill/>
          </a:ln>
          <a:effectLst>
            <a:softEdge rad="112500"/>
          </a:effectLst>
        </p:spPr>
      </p:pic>
      <p:pic>
        <p:nvPicPr>
          <p:cNvPr id="12" name="Grafik 11" descr="Ein Bild, das Essen, Mahlzeit, Gemüse, Kochkunst enthält.&#10;&#10;Automatisch generierte Beschreibung">
            <a:extLst>
              <a:ext uri="{FF2B5EF4-FFF2-40B4-BE49-F238E27FC236}">
                <a16:creationId xmlns:a16="http://schemas.microsoft.com/office/drawing/2014/main" id="{20F350BA-D701-AA17-6D5C-780BB55908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0562" y="3417270"/>
            <a:ext cx="2308122" cy="1318927"/>
          </a:xfrm>
          <a:prstGeom prst="rect">
            <a:avLst/>
          </a:prstGeom>
          <a:ln>
            <a:noFill/>
          </a:ln>
          <a:effectLst>
            <a:softEdge rad="112500"/>
          </a:effectLst>
        </p:spPr>
      </p:pic>
      <p:pic>
        <p:nvPicPr>
          <p:cNvPr id="19" name="Grafik 18" descr="Ein Bild, das Frucht, Geschirr, Essen, Mahlzeit enthält.&#10;&#10;Automatisch generierte Beschreibung">
            <a:extLst>
              <a:ext uri="{FF2B5EF4-FFF2-40B4-BE49-F238E27FC236}">
                <a16:creationId xmlns:a16="http://schemas.microsoft.com/office/drawing/2014/main" id="{031B2C0D-A982-2201-0D3F-853F4825E6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53509" y="5464077"/>
            <a:ext cx="2185175" cy="1248672"/>
          </a:xfrm>
          <a:prstGeom prst="rect">
            <a:avLst/>
          </a:prstGeom>
          <a:ln>
            <a:noFill/>
          </a:ln>
          <a:effectLst>
            <a:softEdge rad="112500"/>
          </a:effectLst>
        </p:spPr>
      </p:pic>
      <p:pic>
        <p:nvPicPr>
          <p:cNvPr id="24" name="Grafik 23" descr="Ein Bild, das Frühstück, Essen, Brunch, Teller enthält.&#10;&#10;Automatisch generierte Beschreibung">
            <a:extLst>
              <a:ext uri="{FF2B5EF4-FFF2-40B4-BE49-F238E27FC236}">
                <a16:creationId xmlns:a16="http://schemas.microsoft.com/office/drawing/2014/main" id="{C32D7BBB-54D9-F356-AE6E-376B7F45B8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47125" y="1119573"/>
            <a:ext cx="2418734" cy="1382134"/>
          </a:xfrm>
          <a:prstGeom prst="rect">
            <a:avLst/>
          </a:prstGeom>
          <a:ln>
            <a:noFill/>
          </a:ln>
          <a:effectLst>
            <a:softEdge rad="112500"/>
          </a:effectLst>
        </p:spPr>
      </p:pic>
      <p:pic>
        <p:nvPicPr>
          <p:cNvPr id="26" name="Grafik 25" descr="Ein Bild, das Essen, Teller, Platte, Geschirr enthält.&#10;&#10;Automatisch generierte Beschreibung">
            <a:extLst>
              <a:ext uri="{FF2B5EF4-FFF2-40B4-BE49-F238E27FC236}">
                <a16:creationId xmlns:a16="http://schemas.microsoft.com/office/drawing/2014/main" id="{8C74797B-1335-4032-70F7-1693F6C0FAC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25333" y="3429000"/>
            <a:ext cx="2418734" cy="1382134"/>
          </a:xfrm>
          <a:prstGeom prst="rect">
            <a:avLst/>
          </a:prstGeom>
          <a:ln>
            <a:noFill/>
          </a:ln>
          <a:effectLst>
            <a:softEdge rad="112500"/>
          </a:effectLst>
        </p:spPr>
      </p:pic>
      <p:pic>
        <p:nvPicPr>
          <p:cNvPr id="28" name="Grafik 27" descr="Ein Bild, das Essen, Mahlzeit, Erdbeere, Snack enthält.&#10;&#10;Automatisch generierte Beschreibung">
            <a:extLst>
              <a:ext uri="{FF2B5EF4-FFF2-40B4-BE49-F238E27FC236}">
                <a16:creationId xmlns:a16="http://schemas.microsoft.com/office/drawing/2014/main" id="{DED8C348-2B42-1CA0-1050-9F0B3FCCF12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70850" y="5464077"/>
            <a:ext cx="2263096" cy="1293198"/>
          </a:xfrm>
          <a:prstGeom prst="rect">
            <a:avLst/>
          </a:prstGeom>
          <a:ln>
            <a:noFill/>
          </a:ln>
          <a:effectLst>
            <a:softEdge rad="112500"/>
          </a:effectLst>
        </p:spPr>
      </p:pic>
      <p:sp>
        <p:nvSpPr>
          <p:cNvPr id="7" name="Textfeld 6">
            <a:extLst>
              <a:ext uri="{FF2B5EF4-FFF2-40B4-BE49-F238E27FC236}">
                <a16:creationId xmlns:a16="http://schemas.microsoft.com/office/drawing/2014/main" id="{453CCEDB-C520-8621-3FA8-51C0CFAC72BE}"/>
              </a:ext>
            </a:extLst>
          </p:cNvPr>
          <p:cNvSpPr txBox="1"/>
          <p:nvPr/>
        </p:nvSpPr>
        <p:spPr>
          <a:xfrm>
            <a:off x="1410880" y="2345734"/>
            <a:ext cx="1972121" cy="338554"/>
          </a:xfrm>
          <a:prstGeom prst="rect">
            <a:avLst/>
          </a:prstGeom>
          <a:noFill/>
        </p:spPr>
        <p:txBody>
          <a:bodyPr wrap="square" rtlCol="0">
            <a:spAutoFit/>
          </a:bodyPr>
          <a:lstStyle/>
          <a:p>
            <a:r>
              <a:rPr lang="de-AT" sz="1600" b="1" dirty="0">
                <a:solidFill>
                  <a:schemeClr val="accent1"/>
                </a:solidFill>
                <a:latin typeface="Sitka Display" pitchFamily="2" charset="0"/>
              </a:rPr>
              <a:t>11,50€</a:t>
            </a:r>
          </a:p>
        </p:txBody>
      </p:sp>
      <p:sp>
        <p:nvSpPr>
          <p:cNvPr id="10" name="Textfeld 9">
            <a:extLst>
              <a:ext uri="{FF2B5EF4-FFF2-40B4-BE49-F238E27FC236}">
                <a16:creationId xmlns:a16="http://schemas.microsoft.com/office/drawing/2014/main" id="{A399150B-E60F-35CD-9608-D355CC06FC5B}"/>
              </a:ext>
            </a:extLst>
          </p:cNvPr>
          <p:cNvSpPr txBox="1"/>
          <p:nvPr/>
        </p:nvSpPr>
        <p:spPr>
          <a:xfrm>
            <a:off x="1410881" y="5890378"/>
            <a:ext cx="1972121" cy="338554"/>
          </a:xfrm>
          <a:prstGeom prst="rect">
            <a:avLst/>
          </a:prstGeom>
          <a:noFill/>
        </p:spPr>
        <p:txBody>
          <a:bodyPr wrap="square" rtlCol="0">
            <a:spAutoFit/>
          </a:bodyPr>
          <a:lstStyle/>
          <a:p>
            <a:r>
              <a:rPr lang="de-AT" sz="1600" b="1" dirty="0">
                <a:solidFill>
                  <a:schemeClr val="accent1"/>
                </a:solidFill>
                <a:latin typeface="Sitka Display" pitchFamily="2" charset="0"/>
              </a:rPr>
              <a:t>14,30€</a:t>
            </a:r>
          </a:p>
        </p:txBody>
      </p:sp>
      <p:sp>
        <p:nvSpPr>
          <p:cNvPr id="14" name="Textfeld 13">
            <a:extLst>
              <a:ext uri="{FF2B5EF4-FFF2-40B4-BE49-F238E27FC236}">
                <a16:creationId xmlns:a16="http://schemas.microsoft.com/office/drawing/2014/main" id="{74036BEE-2603-6C63-7CD8-9FCF6D39E55D}"/>
              </a:ext>
            </a:extLst>
          </p:cNvPr>
          <p:cNvSpPr txBox="1"/>
          <p:nvPr/>
        </p:nvSpPr>
        <p:spPr>
          <a:xfrm>
            <a:off x="1410880" y="4397643"/>
            <a:ext cx="1972121" cy="338554"/>
          </a:xfrm>
          <a:prstGeom prst="rect">
            <a:avLst/>
          </a:prstGeom>
          <a:noFill/>
        </p:spPr>
        <p:txBody>
          <a:bodyPr wrap="square" rtlCol="0">
            <a:spAutoFit/>
          </a:bodyPr>
          <a:lstStyle/>
          <a:p>
            <a:r>
              <a:rPr lang="de-AT" sz="1600" b="1" dirty="0">
                <a:solidFill>
                  <a:schemeClr val="accent1"/>
                </a:solidFill>
                <a:latin typeface="Sitka Display" pitchFamily="2" charset="0"/>
              </a:rPr>
              <a:t>9,99€</a:t>
            </a:r>
          </a:p>
        </p:txBody>
      </p:sp>
      <p:sp>
        <p:nvSpPr>
          <p:cNvPr id="15" name="Textfeld 14">
            <a:extLst>
              <a:ext uri="{FF2B5EF4-FFF2-40B4-BE49-F238E27FC236}">
                <a16:creationId xmlns:a16="http://schemas.microsoft.com/office/drawing/2014/main" id="{501FEDA0-4D79-2CF0-1978-7FB021EB58EF}"/>
              </a:ext>
            </a:extLst>
          </p:cNvPr>
          <p:cNvSpPr txBox="1"/>
          <p:nvPr/>
        </p:nvSpPr>
        <p:spPr>
          <a:xfrm>
            <a:off x="7109932" y="2399071"/>
            <a:ext cx="1972121" cy="338554"/>
          </a:xfrm>
          <a:prstGeom prst="rect">
            <a:avLst/>
          </a:prstGeom>
          <a:noFill/>
        </p:spPr>
        <p:txBody>
          <a:bodyPr wrap="square" rtlCol="0">
            <a:spAutoFit/>
          </a:bodyPr>
          <a:lstStyle/>
          <a:p>
            <a:r>
              <a:rPr lang="de-AT" sz="1600" b="1" dirty="0">
                <a:solidFill>
                  <a:schemeClr val="accent1"/>
                </a:solidFill>
                <a:latin typeface="Sitka Display" pitchFamily="2" charset="0"/>
              </a:rPr>
              <a:t>12,50€</a:t>
            </a:r>
          </a:p>
        </p:txBody>
      </p:sp>
      <p:sp>
        <p:nvSpPr>
          <p:cNvPr id="16" name="Textfeld 15">
            <a:extLst>
              <a:ext uri="{FF2B5EF4-FFF2-40B4-BE49-F238E27FC236}">
                <a16:creationId xmlns:a16="http://schemas.microsoft.com/office/drawing/2014/main" id="{8481A135-7CD1-A755-88E4-B2ED75B64DA7}"/>
              </a:ext>
            </a:extLst>
          </p:cNvPr>
          <p:cNvSpPr txBox="1"/>
          <p:nvPr/>
        </p:nvSpPr>
        <p:spPr>
          <a:xfrm>
            <a:off x="7122997" y="4352119"/>
            <a:ext cx="1972121" cy="338554"/>
          </a:xfrm>
          <a:prstGeom prst="rect">
            <a:avLst/>
          </a:prstGeom>
          <a:noFill/>
        </p:spPr>
        <p:txBody>
          <a:bodyPr wrap="square" rtlCol="0">
            <a:spAutoFit/>
          </a:bodyPr>
          <a:lstStyle/>
          <a:p>
            <a:r>
              <a:rPr lang="de-AT" sz="1600" b="1" dirty="0">
                <a:solidFill>
                  <a:schemeClr val="accent1"/>
                </a:solidFill>
                <a:latin typeface="Sitka Display" pitchFamily="2" charset="0"/>
              </a:rPr>
              <a:t>19,99€</a:t>
            </a:r>
          </a:p>
        </p:txBody>
      </p:sp>
      <p:sp>
        <p:nvSpPr>
          <p:cNvPr id="17" name="Textfeld 16">
            <a:extLst>
              <a:ext uri="{FF2B5EF4-FFF2-40B4-BE49-F238E27FC236}">
                <a16:creationId xmlns:a16="http://schemas.microsoft.com/office/drawing/2014/main" id="{1D1DFA3D-B8F0-3EB4-9430-B947A455AE89}"/>
              </a:ext>
            </a:extLst>
          </p:cNvPr>
          <p:cNvSpPr txBox="1"/>
          <p:nvPr/>
        </p:nvSpPr>
        <p:spPr>
          <a:xfrm>
            <a:off x="7109931" y="6019150"/>
            <a:ext cx="1972121" cy="338554"/>
          </a:xfrm>
          <a:prstGeom prst="rect">
            <a:avLst/>
          </a:prstGeom>
          <a:noFill/>
        </p:spPr>
        <p:txBody>
          <a:bodyPr wrap="square" rtlCol="0">
            <a:spAutoFit/>
          </a:bodyPr>
          <a:lstStyle/>
          <a:p>
            <a:r>
              <a:rPr lang="de-AT" sz="1600" b="1" dirty="0">
                <a:solidFill>
                  <a:schemeClr val="accent1"/>
                </a:solidFill>
                <a:latin typeface="Sitka Display" pitchFamily="2" charset="0"/>
              </a:rPr>
              <a:t>8,50€</a:t>
            </a:r>
          </a:p>
        </p:txBody>
      </p:sp>
    </p:spTree>
    <p:extLst>
      <p:ext uri="{BB962C8B-B14F-4D97-AF65-F5344CB8AC3E}">
        <p14:creationId xmlns:p14="http://schemas.microsoft.com/office/powerpoint/2010/main" val="662653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D6BB2BF-657D-029C-098C-D34184D39180}"/>
              </a:ext>
            </a:extLst>
          </p:cNvPr>
          <p:cNvPicPr>
            <a:picLocks noChangeAspect="1"/>
          </p:cNvPicPr>
          <p:nvPr/>
        </p:nvPicPr>
        <p:blipFill rotWithShape="1">
          <a:blip r:embed="rId4">
            <a:alphaModFix amt="50000"/>
          </a:blip>
          <a:srcRect l="3802" t="3886" r="3038" b="21186"/>
          <a:stretch/>
        </p:blipFill>
        <p:spPr>
          <a:xfrm>
            <a:off x="0" y="26407"/>
            <a:ext cx="12192000" cy="6881460"/>
          </a:xfrm>
          <a:prstGeom prst="rect">
            <a:avLst/>
          </a:prstGeom>
        </p:spPr>
      </p:pic>
      <p:sp>
        <p:nvSpPr>
          <p:cNvPr id="7" name="Textfeld 6">
            <a:extLst>
              <a:ext uri="{FF2B5EF4-FFF2-40B4-BE49-F238E27FC236}">
                <a16:creationId xmlns:a16="http://schemas.microsoft.com/office/drawing/2014/main" id="{7D4C6942-C11B-AD0C-D9CF-AF95DE6D4F33}"/>
              </a:ext>
            </a:extLst>
          </p:cNvPr>
          <p:cNvSpPr txBox="1"/>
          <p:nvPr/>
        </p:nvSpPr>
        <p:spPr>
          <a:xfrm>
            <a:off x="554684" y="9832"/>
            <a:ext cx="533891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800" b="1" i="0" u="none" strike="noStrike" kern="1200" cap="none" spc="0" normalizeH="0" baseline="0" noProof="0" dirty="0">
                <a:ln>
                  <a:noFill/>
                </a:ln>
                <a:solidFill>
                  <a:srgbClr val="374151"/>
                </a:solidFill>
                <a:effectLst/>
                <a:uLnTx/>
                <a:uFillTx/>
                <a:latin typeface="Söhne"/>
                <a:ea typeface="+mn-ea"/>
                <a:cs typeface="+mn-cs"/>
              </a:rPr>
            </a:br>
            <a:r>
              <a:rPr kumimoji="0" lang="de-DE" sz="2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öhne"/>
                <a:ea typeface="+mn-ea"/>
                <a:cs typeface="+mn-cs"/>
              </a:rPr>
              <a:t>Vorspeisen</a:t>
            </a:r>
          </a:p>
        </p:txBody>
      </p:sp>
      <p:sp>
        <p:nvSpPr>
          <p:cNvPr id="8" name="Textfeld 7">
            <a:extLst>
              <a:ext uri="{FF2B5EF4-FFF2-40B4-BE49-F238E27FC236}">
                <a16:creationId xmlns:a16="http://schemas.microsoft.com/office/drawing/2014/main" id="{D3D561B7-A0DB-1015-99B9-2BA5A6E62B52}"/>
              </a:ext>
            </a:extLst>
          </p:cNvPr>
          <p:cNvSpPr txBox="1"/>
          <p:nvPr/>
        </p:nvSpPr>
        <p:spPr>
          <a:xfrm>
            <a:off x="6233654" y="9832"/>
            <a:ext cx="533891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800" b="1" i="0" u="none" strike="noStrike" kern="1200" cap="none" spc="0" normalizeH="0" baseline="0" noProof="0" dirty="0">
                <a:ln>
                  <a:noFill/>
                </a:ln>
                <a:solidFill>
                  <a:srgbClr val="374151"/>
                </a:solidFill>
                <a:effectLst/>
                <a:uLnTx/>
                <a:uFillTx/>
                <a:latin typeface="Söhne"/>
                <a:ea typeface="+mn-ea"/>
                <a:cs typeface="+mn-cs"/>
              </a:rPr>
            </a:br>
            <a:r>
              <a:rPr kumimoji="0" lang="de-DE" sz="2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öhne"/>
                <a:ea typeface="+mn-ea"/>
                <a:cs typeface="+mn-cs"/>
              </a:rPr>
              <a:t>Vorspeisen</a:t>
            </a:r>
          </a:p>
        </p:txBody>
      </p:sp>
      <p:sp>
        <p:nvSpPr>
          <p:cNvPr id="9" name="Textfeld 8">
            <a:extLst>
              <a:ext uri="{FF2B5EF4-FFF2-40B4-BE49-F238E27FC236}">
                <a16:creationId xmlns:a16="http://schemas.microsoft.com/office/drawing/2014/main" id="{6C750E87-C004-1C88-0F95-049C36BC024E}"/>
              </a:ext>
            </a:extLst>
          </p:cNvPr>
          <p:cNvSpPr txBox="1"/>
          <p:nvPr/>
        </p:nvSpPr>
        <p:spPr>
          <a:xfrm>
            <a:off x="216310" y="1388788"/>
            <a:ext cx="2310583"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 </a:t>
            </a: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rPr>
              <a:t>Suppen</a:t>
            </a:r>
            <a:endParaRPr kumimoji="0" lang="de-DE" sz="2000" b="1" i="1" u="none" strike="noStrike" kern="1200" cap="none" spc="0" normalizeH="0" baseline="0" noProof="0" dirty="0">
              <a:ln>
                <a:noFill/>
              </a:ln>
              <a:solidFill>
                <a:srgbClr val="0070C0"/>
              </a:solidFill>
              <a:effectLst>
                <a:outerShdw blurRad="50800" dist="38100" algn="l" rotWithShape="0">
                  <a:prstClr val="black">
                    <a:alpha val="40000"/>
                  </a:prstClr>
                </a:outerShdw>
              </a:effectLst>
              <a:uLnTx/>
              <a:uFillTx/>
              <a:latin typeface="Sitka Display" pitchFamily="2" charset="0"/>
              <a:ea typeface="+mn-ea"/>
              <a:cs typeface="+mn-cs"/>
            </a:endParaRPr>
          </a:p>
        </p:txBody>
      </p:sp>
      <p:sp>
        <p:nvSpPr>
          <p:cNvPr id="10" name="Textfeld 9">
            <a:extLst>
              <a:ext uri="{FF2B5EF4-FFF2-40B4-BE49-F238E27FC236}">
                <a16:creationId xmlns:a16="http://schemas.microsoft.com/office/drawing/2014/main" id="{2D0F4E99-E045-B9B6-EDA9-FBB560E15DD2}"/>
              </a:ext>
            </a:extLst>
          </p:cNvPr>
          <p:cNvSpPr txBox="1"/>
          <p:nvPr/>
        </p:nvSpPr>
        <p:spPr>
          <a:xfrm>
            <a:off x="948815" y="1814403"/>
            <a:ext cx="3215209" cy="160043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Meeresfrüchtesuppe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Kokosnuss-Currysuppe mit Hühnchen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Mais-</a:t>
            </a:r>
            <a:r>
              <a:rPr kumimoji="0" lang="de-AT" sz="1400" b="0" i="0" u="none" strike="noStrike" kern="1200" cap="none" spc="0" normalizeH="0" baseline="0" noProof="0" dirty="0" err="1">
                <a:ln>
                  <a:noFill/>
                </a:ln>
                <a:solidFill>
                  <a:srgbClr val="374151"/>
                </a:solidFill>
                <a:effectLst/>
                <a:uLnTx/>
                <a:uFillTx/>
                <a:latin typeface="Sitka Display" pitchFamily="2" charset="0"/>
                <a:ea typeface="+mn-ea"/>
                <a:cs typeface="+mn-cs"/>
              </a:rPr>
              <a:t>Chowder</a:t>
            </a: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 mit Speck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Tomatensuppe mit geröstetem Knoblauch und Basilikum</a:t>
            </a:r>
            <a:endParaRPr lang="de-AT" sz="1400" dirty="0">
              <a:solidFill>
                <a:srgbClr val="374151"/>
              </a:solidFill>
              <a:latin typeface="Sitka Display"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Linsensuppe mit Karotten und Spinat	</a:t>
            </a:r>
            <a:endParaRPr kumimoji="0" lang="de-AT"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cxnSp>
        <p:nvCxnSpPr>
          <p:cNvPr id="11" name="Gerader Verbinder 10">
            <a:extLst>
              <a:ext uri="{FF2B5EF4-FFF2-40B4-BE49-F238E27FC236}">
                <a16:creationId xmlns:a16="http://schemas.microsoft.com/office/drawing/2014/main" id="{01A7DE8B-7207-E98F-448A-21B8DDF17DA1}"/>
              </a:ext>
            </a:extLst>
          </p:cNvPr>
          <p:cNvCxnSpPr>
            <a:cxnSpLocks/>
          </p:cNvCxnSpPr>
          <p:nvPr/>
        </p:nvCxnSpPr>
        <p:spPr>
          <a:xfrm>
            <a:off x="1234789" y="779611"/>
            <a:ext cx="3978705"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cxnSp>
        <p:nvCxnSpPr>
          <p:cNvPr id="12" name="Gerader Verbinder 11">
            <a:extLst>
              <a:ext uri="{FF2B5EF4-FFF2-40B4-BE49-F238E27FC236}">
                <a16:creationId xmlns:a16="http://schemas.microsoft.com/office/drawing/2014/main" id="{0AEE6D37-A20D-8305-E4C3-DF148CC963D9}"/>
              </a:ext>
            </a:extLst>
          </p:cNvPr>
          <p:cNvCxnSpPr>
            <a:cxnSpLocks/>
          </p:cNvCxnSpPr>
          <p:nvPr/>
        </p:nvCxnSpPr>
        <p:spPr>
          <a:xfrm>
            <a:off x="7002249" y="759573"/>
            <a:ext cx="3978705"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pic>
        <p:nvPicPr>
          <p:cNvPr id="1026" name="Picture 2" descr="Suppe - Kostenlose lebensmittel Icons">
            <a:extLst>
              <a:ext uri="{FF2B5EF4-FFF2-40B4-BE49-F238E27FC236}">
                <a16:creationId xmlns:a16="http://schemas.microsoft.com/office/drawing/2014/main" id="{9E42E237-26C3-FADB-3EFD-B62E80D6490C}"/>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90081" y="1152521"/>
            <a:ext cx="809757" cy="80975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7C8014F4-DCB3-8621-4F72-D729F40B0678}"/>
              </a:ext>
            </a:extLst>
          </p:cNvPr>
          <p:cNvSpPr txBox="1"/>
          <p:nvPr/>
        </p:nvSpPr>
        <p:spPr>
          <a:xfrm>
            <a:off x="639852" y="3720841"/>
            <a:ext cx="2310583"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 Meeresfrüchte</a:t>
            </a:r>
            <a:endParaRPr kumimoji="0" lang="de-DE" sz="2000" b="1" i="1" u="none" strike="noStrike" kern="1200" cap="none" spc="0" normalizeH="0" baseline="0" noProof="0" dirty="0">
              <a:ln>
                <a:noFill/>
              </a:ln>
              <a:solidFill>
                <a:srgbClr val="0070C0"/>
              </a:solidFill>
              <a:effectLst>
                <a:outerShdw blurRad="50800" dist="38100" algn="l" rotWithShape="0">
                  <a:prstClr val="black">
                    <a:alpha val="40000"/>
                  </a:prstClr>
                </a:outerShdw>
              </a:effectLst>
              <a:uLnTx/>
              <a:uFillTx/>
              <a:latin typeface="Sitka Display" pitchFamily="2" charset="0"/>
              <a:ea typeface="+mn-ea"/>
              <a:cs typeface="+mn-cs"/>
            </a:endParaRPr>
          </a:p>
        </p:txBody>
      </p:sp>
      <p:sp>
        <p:nvSpPr>
          <p:cNvPr id="14" name="Textfeld 13">
            <a:extLst>
              <a:ext uri="{FF2B5EF4-FFF2-40B4-BE49-F238E27FC236}">
                <a16:creationId xmlns:a16="http://schemas.microsoft.com/office/drawing/2014/main" id="{88D2BD3B-C03E-9A00-AAB9-2AD6508D6A75}"/>
              </a:ext>
            </a:extLst>
          </p:cNvPr>
          <p:cNvSpPr txBox="1"/>
          <p:nvPr/>
        </p:nvSpPr>
        <p:spPr>
          <a:xfrm>
            <a:off x="958645" y="4223523"/>
            <a:ext cx="3156156" cy="11695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Ceviche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Gegrillte Calamari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Kokos-Shrimps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Frischer Meeresfrüchtesalat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AT" sz="1400" b="0" i="0" u="none" strike="noStrike" kern="1200" cap="none" spc="0" normalizeH="0" baseline="0" noProof="0" dirty="0">
              <a:ln>
                <a:noFill/>
              </a:ln>
              <a:solidFill>
                <a:prstClr val="black"/>
              </a:solidFill>
              <a:effectLst/>
              <a:uLnTx/>
              <a:uFillTx/>
              <a:latin typeface="Sitka Display" pitchFamily="2" charset="0"/>
              <a:ea typeface="+mn-ea"/>
              <a:cs typeface="+mn-cs"/>
            </a:endParaRPr>
          </a:p>
        </p:txBody>
      </p:sp>
      <p:pic>
        <p:nvPicPr>
          <p:cNvPr id="1032" name="Picture 8" descr="Meeresfrüchte - Kostenlose lebensmittel Icons">
            <a:extLst>
              <a:ext uri="{FF2B5EF4-FFF2-40B4-BE49-F238E27FC236}">
                <a16:creationId xmlns:a16="http://schemas.microsoft.com/office/drawing/2014/main" id="{909BE40E-4BCD-68B6-15C7-33A56F48D9C2}"/>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70650" y="3820137"/>
            <a:ext cx="809757" cy="8097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4">
            <a:extLst>
              <a:ext uri="{FF2B5EF4-FFF2-40B4-BE49-F238E27FC236}">
                <a16:creationId xmlns:a16="http://schemas.microsoft.com/office/drawing/2014/main" id="{E6E76FA4-F0CC-D716-CC2C-E5DFBF34BD8E}"/>
              </a:ext>
            </a:extLst>
          </p:cNvPr>
          <p:cNvSpPr txBox="1"/>
          <p:nvPr/>
        </p:nvSpPr>
        <p:spPr>
          <a:xfrm>
            <a:off x="6386054" y="3732776"/>
            <a:ext cx="2750993"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 </a:t>
            </a: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rPr>
              <a:t>Fingerfood/Snacks</a:t>
            </a:r>
            <a:endParaRPr kumimoji="0" lang="de-DE" sz="2000" b="1" i="1" u="none" strike="noStrike" kern="1200" cap="none" spc="0" normalizeH="0" baseline="0" noProof="0" dirty="0">
              <a:ln>
                <a:noFill/>
              </a:ln>
              <a:solidFill>
                <a:srgbClr val="0070C0"/>
              </a:solidFill>
              <a:effectLst>
                <a:outerShdw blurRad="50800" dist="38100" algn="l" rotWithShape="0">
                  <a:prstClr val="black">
                    <a:alpha val="40000"/>
                  </a:prstClr>
                </a:outerShdw>
              </a:effectLst>
              <a:uLnTx/>
              <a:uFillTx/>
              <a:latin typeface="Sitka Display" pitchFamily="2" charset="0"/>
              <a:ea typeface="+mn-ea"/>
              <a:cs typeface="+mn-cs"/>
            </a:endParaRPr>
          </a:p>
        </p:txBody>
      </p:sp>
      <p:sp>
        <p:nvSpPr>
          <p:cNvPr id="16" name="Textfeld 15">
            <a:extLst>
              <a:ext uri="{FF2B5EF4-FFF2-40B4-BE49-F238E27FC236}">
                <a16:creationId xmlns:a16="http://schemas.microsoft.com/office/drawing/2014/main" id="{0D631B20-D1D7-30F1-9670-D7509FE2F760}"/>
              </a:ext>
            </a:extLst>
          </p:cNvPr>
          <p:cNvSpPr txBox="1"/>
          <p:nvPr/>
        </p:nvSpPr>
        <p:spPr>
          <a:xfrm>
            <a:off x="6870522" y="1788897"/>
            <a:ext cx="2614980" cy="144655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Mango-Avocado-Salsa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Bruschetta mit Tomaten und Basilikum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Frittierte Zucchini-Sticks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Gazpacho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1036" name="Picture 12" descr="Gemüse - Kostenlose lebensmittel Icons">
            <a:extLst>
              <a:ext uri="{FF2B5EF4-FFF2-40B4-BE49-F238E27FC236}">
                <a16:creationId xmlns:a16="http://schemas.microsoft.com/office/drawing/2014/main" id="{D7A5A7F8-E9CD-C5CB-7035-3CE4B798F54B}"/>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91714" y="1294596"/>
            <a:ext cx="810000" cy="810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feld 16">
            <a:extLst>
              <a:ext uri="{FF2B5EF4-FFF2-40B4-BE49-F238E27FC236}">
                <a16:creationId xmlns:a16="http://schemas.microsoft.com/office/drawing/2014/main" id="{A41A002C-62BF-71FC-CA07-05281353F9FD}"/>
              </a:ext>
            </a:extLst>
          </p:cNvPr>
          <p:cNvSpPr txBox="1"/>
          <p:nvPr/>
        </p:nvSpPr>
        <p:spPr>
          <a:xfrm>
            <a:off x="6779541" y="4177181"/>
            <a:ext cx="2875736" cy="224676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Frische hausgemachte Guacamole mit Tortilla-Chips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Knusprige Fisch-Tacos mit einer würzigen Salsa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Mini-Caprese-Spieße mit Mozzarella, Kirschtomaten und Basilikum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Knusprige Chicken </a:t>
            </a:r>
            <a:r>
              <a:rPr kumimoji="0" lang="de-AT" sz="1400" b="0" i="0" u="none" strike="noStrike" kern="1200" cap="none" spc="0" normalizeH="0" baseline="0" noProof="0" dirty="0" err="1">
                <a:ln>
                  <a:noFill/>
                </a:ln>
                <a:solidFill>
                  <a:srgbClr val="374151"/>
                </a:solidFill>
                <a:effectLst/>
                <a:uLnTx/>
                <a:uFillTx/>
                <a:latin typeface="Sitka Display" pitchFamily="2" charset="0"/>
                <a:ea typeface="+mn-ea"/>
                <a:cs typeface="+mn-cs"/>
              </a:rPr>
              <a:t>Wings</a:t>
            </a:r>
            <a:r>
              <a:rPr kumimoji="0" lang="de-AT" sz="1400" b="0" i="0" u="none" strike="noStrike" kern="1200" cap="none" spc="0" normalizeH="0" baseline="0" noProof="0" dirty="0">
                <a:ln>
                  <a:noFill/>
                </a:ln>
                <a:solidFill>
                  <a:srgbClr val="374151"/>
                </a:solidFill>
                <a:effectLst/>
                <a:uLnTx/>
                <a:uFillTx/>
                <a:latin typeface="Sitka Display" pitchFamily="2" charset="0"/>
                <a:ea typeface="+mn-ea"/>
                <a:cs typeface="+mn-cs"/>
              </a:rPr>
              <a:t> mit einer Auswahl an Dipsaucen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AT" sz="1400" b="0" i="0" u="none" strike="noStrike" kern="1200" cap="none" spc="0" normalizeH="0" baseline="0" noProof="0" dirty="0">
              <a:ln>
                <a:noFill/>
              </a:ln>
              <a:solidFill>
                <a:prstClr val="black"/>
              </a:solidFill>
              <a:effectLst/>
              <a:uLnTx/>
              <a:uFillTx/>
              <a:latin typeface="Sitka Display" pitchFamily="2" charset="0"/>
              <a:ea typeface="+mn-ea"/>
              <a:cs typeface="+mn-cs"/>
            </a:endParaRPr>
          </a:p>
        </p:txBody>
      </p:sp>
      <p:sp>
        <p:nvSpPr>
          <p:cNvPr id="20" name="Textfeld 19">
            <a:extLst>
              <a:ext uri="{FF2B5EF4-FFF2-40B4-BE49-F238E27FC236}">
                <a16:creationId xmlns:a16="http://schemas.microsoft.com/office/drawing/2014/main" id="{E8F172E1-D9E9-79D4-0163-66BF7634F0E6}"/>
              </a:ext>
            </a:extLst>
          </p:cNvPr>
          <p:cNvSpPr txBox="1"/>
          <p:nvPr/>
        </p:nvSpPr>
        <p:spPr>
          <a:xfrm>
            <a:off x="6392163" y="1388787"/>
            <a:ext cx="2310583"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 </a:t>
            </a: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rPr>
              <a:t>Gemüsebasiert</a:t>
            </a:r>
            <a:endParaRPr kumimoji="0" lang="de-DE" sz="2000" b="1" i="1" u="none" strike="noStrike" kern="1200" cap="none" spc="0" normalizeH="0" baseline="0" noProof="0" dirty="0">
              <a:ln>
                <a:noFill/>
              </a:ln>
              <a:solidFill>
                <a:srgbClr val="0070C0"/>
              </a:solidFill>
              <a:effectLst>
                <a:outerShdw blurRad="50800" dist="38100" algn="l" rotWithShape="0">
                  <a:prstClr val="black">
                    <a:alpha val="40000"/>
                  </a:prstClr>
                </a:outerShdw>
              </a:effectLst>
              <a:uLnTx/>
              <a:uFillTx/>
              <a:latin typeface="Sitka Display" pitchFamily="2" charset="0"/>
              <a:ea typeface="+mn-ea"/>
              <a:cs typeface="+mn-cs"/>
            </a:endParaRPr>
          </a:p>
        </p:txBody>
      </p:sp>
      <p:pic>
        <p:nvPicPr>
          <p:cNvPr id="1038" name="Picture 14" descr="Chips And Dip Icons - Free SVG &amp; PNG Chips And Dip Images - Noun Project">
            <a:extLst>
              <a:ext uri="{FF2B5EF4-FFF2-40B4-BE49-F238E27FC236}">
                <a16:creationId xmlns:a16="http://schemas.microsoft.com/office/drawing/2014/main" id="{12B02AA8-3C63-44A9-580F-293AE864C1E6}"/>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42148" y="3772181"/>
            <a:ext cx="810000" cy="810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36.004 Besteck Icon Bilder, Stockfotos, 3D-Objekte und Vektorgrafiken |  Shutterstock">
            <a:extLst>
              <a:ext uri="{FF2B5EF4-FFF2-40B4-BE49-F238E27FC236}">
                <a16:creationId xmlns:a16="http://schemas.microsoft.com/office/drawing/2014/main" id="{EC4A1BEC-6759-82B2-7B2D-77710C0AF59F}"/>
              </a:ext>
            </a:extLst>
          </p:cNvPr>
          <p:cNvPicPr>
            <a:picLocks noChangeAspect="1" noChangeArrowheads="1"/>
          </p:cNvPicPr>
          <p:nvPr/>
        </p:nvPicPr>
        <p:blipFill>
          <a:blip r:embed="rId9">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7706" y="6052894"/>
            <a:ext cx="942217" cy="9422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6" descr="36.004 Besteck Icon Bilder, Stockfotos, 3D-Objekte und Vektorgrafiken |  Shutterstock">
            <a:extLst>
              <a:ext uri="{FF2B5EF4-FFF2-40B4-BE49-F238E27FC236}">
                <a16:creationId xmlns:a16="http://schemas.microsoft.com/office/drawing/2014/main" id="{5C87D335-0BE7-6249-7A57-E5287B36A797}"/>
              </a:ext>
            </a:extLst>
          </p:cNvPr>
          <p:cNvPicPr>
            <a:picLocks noChangeAspect="1" noChangeArrowheads="1"/>
          </p:cNvPicPr>
          <p:nvPr/>
        </p:nvPicPr>
        <p:blipFill>
          <a:blip r:embed="rId9">
            <a:duotone>
              <a:prstClr val="black"/>
              <a:schemeClr val="accent1">
                <a:tint val="45000"/>
                <a:satMod val="400000"/>
              </a:schemeClr>
            </a:duotone>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30114" y="6051911"/>
            <a:ext cx="943200" cy="943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a:extLst>
              <a:ext uri="{FF2B5EF4-FFF2-40B4-BE49-F238E27FC236}">
                <a16:creationId xmlns:a16="http://schemas.microsoft.com/office/drawing/2014/main" id="{563307FE-A689-9DC8-5711-89BB95AA946B}"/>
              </a:ext>
            </a:extLst>
          </p:cNvPr>
          <p:cNvSpPr txBox="1"/>
          <p:nvPr/>
        </p:nvSpPr>
        <p:spPr>
          <a:xfrm>
            <a:off x="4205062" y="1699596"/>
            <a:ext cx="1020263" cy="2062103"/>
          </a:xfrm>
          <a:prstGeom prst="rect">
            <a:avLst/>
          </a:prstGeom>
          <a:noFill/>
        </p:spPr>
        <p:txBody>
          <a:bodyPr wrap="square" rtlCol="0">
            <a:spAutoFit/>
          </a:bodyPr>
          <a:lstStyle/>
          <a:p>
            <a:r>
              <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rPr>
              <a:t>10,75€</a:t>
            </a:r>
          </a:p>
          <a:p>
            <a:r>
              <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rPr>
              <a:t>9,99€</a:t>
            </a:r>
          </a:p>
          <a:p>
            <a:r>
              <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rPr>
              <a:t>9,50€</a:t>
            </a:r>
          </a:p>
          <a:p>
            <a:r>
              <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rPr>
              <a:t>11,20€</a:t>
            </a:r>
          </a:p>
          <a:p>
            <a:endPar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endParaRPr>
          </a:p>
          <a:p>
            <a:r>
              <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rPr>
              <a:t>7,50€</a:t>
            </a:r>
          </a:p>
          <a:p>
            <a:endParaRPr kumimoji="0" lang="de-AT" sz="1600" b="0" i="0" strike="noStrike" kern="1200" cap="none" spc="0" normalizeH="0" baseline="0" noProof="0" dirty="0">
              <a:ln>
                <a:noFill/>
              </a:ln>
              <a:solidFill>
                <a:srgbClr val="374151"/>
              </a:solidFill>
              <a:effectLst/>
              <a:uLnTx/>
              <a:uFillTx/>
              <a:latin typeface="Sitka Display" pitchFamily="2" charset="0"/>
              <a:ea typeface="+mn-ea"/>
              <a:cs typeface="+mn-cs"/>
            </a:endParaRPr>
          </a:p>
          <a:p>
            <a:endParaRPr lang="de-AT" sz="1600" dirty="0"/>
          </a:p>
        </p:txBody>
      </p:sp>
      <p:sp>
        <p:nvSpPr>
          <p:cNvPr id="5" name="Textfeld 4">
            <a:extLst>
              <a:ext uri="{FF2B5EF4-FFF2-40B4-BE49-F238E27FC236}">
                <a16:creationId xmlns:a16="http://schemas.microsoft.com/office/drawing/2014/main" id="{A7FCE5E7-D09D-DC9A-F928-C7A12988DED7}"/>
              </a:ext>
            </a:extLst>
          </p:cNvPr>
          <p:cNvSpPr txBox="1"/>
          <p:nvPr/>
        </p:nvSpPr>
        <p:spPr>
          <a:xfrm>
            <a:off x="4205062" y="4103114"/>
            <a:ext cx="1020263" cy="1569660"/>
          </a:xfrm>
          <a:prstGeom prst="rect">
            <a:avLst/>
          </a:prstGeom>
          <a:noFill/>
        </p:spPr>
        <p:txBody>
          <a:bodyPr wrap="square" rtlCol="0">
            <a:spAutoFit/>
          </a:bodyPr>
          <a:lstStyle/>
          <a:p>
            <a:r>
              <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rPr>
              <a:t>15,15€</a:t>
            </a:r>
          </a:p>
          <a:p>
            <a:r>
              <a:rPr lang="de-AT" sz="1600" b="1" dirty="0">
                <a:solidFill>
                  <a:schemeClr val="accent1"/>
                </a:solidFill>
                <a:latin typeface="Sitka Display" pitchFamily="2" charset="0"/>
              </a:rPr>
              <a:t>20,50€</a:t>
            </a:r>
          </a:p>
          <a:p>
            <a:r>
              <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rPr>
              <a:t>17,35€</a:t>
            </a:r>
          </a:p>
          <a:p>
            <a:r>
              <a:rPr lang="de-AT" sz="1600" b="1" dirty="0">
                <a:solidFill>
                  <a:schemeClr val="accent1"/>
                </a:solidFill>
                <a:latin typeface="Sitka Display" pitchFamily="2" charset="0"/>
              </a:rPr>
              <a:t>15,50€</a:t>
            </a:r>
            <a:endPar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endParaRPr>
          </a:p>
          <a:p>
            <a:endParaRPr kumimoji="0" lang="de-AT" sz="1600" b="0" i="0" strike="noStrike" kern="1200" cap="none" spc="0" normalizeH="0" baseline="0" noProof="0" dirty="0">
              <a:ln>
                <a:noFill/>
              </a:ln>
              <a:solidFill>
                <a:srgbClr val="374151"/>
              </a:solidFill>
              <a:effectLst/>
              <a:uLnTx/>
              <a:uFillTx/>
              <a:latin typeface="Sitka Display" pitchFamily="2" charset="0"/>
              <a:ea typeface="+mn-ea"/>
              <a:cs typeface="+mn-cs"/>
            </a:endParaRPr>
          </a:p>
          <a:p>
            <a:endParaRPr lang="de-AT" sz="1600" dirty="0"/>
          </a:p>
        </p:txBody>
      </p:sp>
      <p:sp>
        <p:nvSpPr>
          <p:cNvPr id="6" name="Textfeld 5">
            <a:extLst>
              <a:ext uri="{FF2B5EF4-FFF2-40B4-BE49-F238E27FC236}">
                <a16:creationId xmlns:a16="http://schemas.microsoft.com/office/drawing/2014/main" id="{C1C40026-84CC-774B-0988-8E16B97CF837}"/>
              </a:ext>
            </a:extLst>
          </p:cNvPr>
          <p:cNvSpPr txBox="1"/>
          <p:nvPr/>
        </p:nvSpPr>
        <p:spPr>
          <a:xfrm>
            <a:off x="9655276" y="1666115"/>
            <a:ext cx="1020263" cy="1815882"/>
          </a:xfrm>
          <a:prstGeom prst="rect">
            <a:avLst/>
          </a:prstGeom>
          <a:noFill/>
        </p:spPr>
        <p:txBody>
          <a:bodyPr wrap="square" rtlCol="0">
            <a:spAutoFit/>
          </a:bodyPr>
          <a:lstStyle/>
          <a:p>
            <a:r>
              <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rPr>
              <a:t>9,80€</a:t>
            </a:r>
          </a:p>
          <a:p>
            <a:r>
              <a:rPr lang="de-AT" sz="1600" b="1" dirty="0">
                <a:solidFill>
                  <a:schemeClr val="accent1"/>
                </a:solidFill>
                <a:latin typeface="Sitka Display" pitchFamily="2" charset="0"/>
              </a:rPr>
              <a:t>7,90€</a:t>
            </a:r>
          </a:p>
          <a:p>
            <a:endPar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endParaRPr>
          </a:p>
          <a:p>
            <a:r>
              <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rPr>
              <a:t>11,50€</a:t>
            </a:r>
          </a:p>
          <a:p>
            <a:r>
              <a:rPr lang="de-AT" sz="1600" b="1" dirty="0">
                <a:solidFill>
                  <a:schemeClr val="accent1"/>
                </a:solidFill>
                <a:latin typeface="Sitka Display" pitchFamily="2" charset="0"/>
              </a:rPr>
              <a:t>12,50€</a:t>
            </a:r>
            <a:endPar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endParaRPr>
          </a:p>
          <a:p>
            <a:endParaRPr kumimoji="0" lang="de-AT" sz="1600" b="0" i="0" strike="noStrike" kern="1200" cap="none" spc="0" normalizeH="0" baseline="0" noProof="0" dirty="0">
              <a:ln>
                <a:noFill/>
              </a:ln>
              <a:solidFill>
                <a:srgbClr val="374151"/>
              </a:solidFill>
              <a:effectLst/>
              <a:uLnTx/>
              <a:uFillTx/>
              <a:latin typeface="Sitka Display" pitchFamily="2" charset="0"/>
              <a:ea typeface="+mn-ea"/>
              <a:cs typeface="+mn-cs"/>
            </a:endParaRPr>
          </a:p>
          <a:p>
            <a:endParaRPr lang="de-AT" sz="1600" dirty="0"/>
          </a:p>
        </p:txBody>
      </p:sp>
      <p:sp>
        <p:nvSpPr>
          <p:cNvPr id="18" name="Textfeld 17">
            <a:extLst>
              <a:ext uri="{FF2B5EF4-FFF2-40B4-BE49-F238E27FC236}">
                <a16:creationId xmlns:a16="http://schemas.microsoft.com/office/drawing/2014/main" id="{5B2947CD-5D9A-4C05-F33A-C1427F8F2E22}"/>
              </a:ext>
            </a:extLst>
          </p:cNvPr>
          <p:cNvSpPr txBox="1"/>
          <p:nvPr/>
        </p:nvSpPr>
        <p:spPr>
          <a:xfrm>
            <a:off x="9655277" y="4177181"/>
            <a:ext cx="1020263" cy="1815882"/>
          </a:xfrm>
          <a:prstGeom prst="rect">
            <a:avLst/>
          </a:prstGeom>
          <a:noFill/>
        </p:spPr>
        <p:txBody>
          <a:bodyPr wrap="square" rtlCol="0">
            <a:spAutoFit/>
          </a:bodyPr>
          <a:lstStyle/>
          <a:p>
            <a:r>
              <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rPr>
              <a:t>13,99€</a:t>
            </a:r>
          </a:p>
          <a:p>
            <a:endPar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endParaRPr>
          </a:p>
          <a:p>
            <a:r>
              <a:rPr lang="de-AT" sz="1600" b="1" dirty="0">
                <a:solidFill>
                  <a:schemeClr val="accent1"/>
                </a:solidFill>
                <a:latin typeface="Sitka Display" pitchFamily="2" charset="0"/>
              </a:rPr>
              <a:t>12,785€</a:t>
            </a:r>
          </a:p>
          <a:p>
            <a:endPar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endParaRPr>
          </a:p>
          <a:p>
            <a:r>
              <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rPr>
              <a:t>11,75€</a:t>
            </a:r>
          </a:p>
          <a:p>
            <a:endParaRPr lang="de-AT" sz="1600" b="1" dirty="0">
              <a:solidFill>
                <a:schemeClr val="accent1"/>
              </a:solidFill>
              <a:latin typeface="Sitka Display" pitchFamily="2" charset="0"/>
            </a:endParaRPr>
          </a:p>
          <a:p>
            <a:r>
              <a:rPr lang="de-AT" sz="1600" b="1" dirty="0">
                <a:solidFill>
                  <a:schemeClr val="accent1"/>
                </a:solidFill>
                <a:latin typeface="Sitka Display" pitchFamily="2" charset="0"/>
              </a:rPr>
              <a:t>14,50€</a:t>
            </a:r>
            <a:endParaRPr kumimoji="0" lang="de-AT" sz="1600" b="1" i="0" strike="noStrike" kern="1200" cap="none" spc="0" normalizeH="0" baseline="0" noProof="0" dirty="0">
              <a:ln>
                <a:noFill/>
              </a:ln>
              <a:solidFill>
                <a:schemeClr val="accent1"/>
              </a:solidFill>
              <a:effectLst/>
              <a:uLnTx/>
              <a:uFillTx/>
              <a:latin typeface="Sitka Display" pitchFamily="2" charset="0"/>
              <a:ea typeface="+mn-ea"/>
              <a:cs typeface="+mn-cs"/>
            </a:endParaRPr>
          </a:p>
        </p:txBody>
      </p:sp>
    </p:spTree>
    <p:extLst>
      <p:ext uri="{BB962C8B-B14F-4D97-AF65-F5344CB8AC3E}">
        <p14:creationId xmlns:p14="http://schemas.microsoft.com/office/powerpoint/2010/main" val="2363611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D6BB2BF-657D-029C-098C-D34184D39180}"/>
              </a:ext>
            </a:extLst>
          </p:cNvPr>
          <p:cNvPicPr>
            <a:picLocks noChangeAspect="1"/>
          </p:cNvPicPr>
          <p:nvPr/>
        </p:nvPicPr>
        <p:blipFill rotWithShape="1">
          <a:blip r:embed="rId4">
            <a:alphaModFix amt="50000"/>
          </a:blip>
          <a:srcRect l="3802" t="3886" r="3038" b="21186"/>
          <a:stretch/>
        </p:blipFill>
        <p:spPr>
          <a:xfrm>
            <a:off x="0" y="-23460"/>
            <a:ext cx="12192000" cy="6881460"/>
          </a:xfrm>
          <a:prstGeom prst="rect">
            <a:avLst/>
          </a:prstGeom>
        </p:spPr>
      </p:pic>
      <p:sp>
        <p:nvSpPr>
          <p:cNvPr id="2" name="Textfeld 1">
            <a:extLst>
              <a:ext uri="{FF2B5EF4-FFF2-40B4-BE49-F238E27FC236}">
                <a16:creationId xmlns:a16="http://schemas.microsoft.com/office/drawing/2014/main" id="{68089EEC-C84E-969A-B4E2-4176BAE92EF3}"/>
              </a:ext>
            </a:extLst>
          </p:cNvPr>
          <p:cNvSpPr txBox="1"/>
          <p:nvPr/>
        </p:nvSpPr>
        <p:spPr>
          <a:xfrm>
            <a:off x="554685" y="-9833"/>
            <a:ext cx="533891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800" b="1" i="0" u="none" strike="noStrike" kern="1200" cap="none" spc="0" normalizeH="0" baseline="0" noProof="0" dirty="0">
                <a:ln>
                  <a:noFill/>
                </a:ln>
                <a:solidFill>
                  <a:srgbClr val="374151"/>
                </a:solidFill>
                <a:effectLst/>
                <a:uLnTx/>
                <a:uFillTx/>
                <a:latin typeface="Söhne"/>
                <a:ea typeface="+mn-ea"/>
                <a:cs typeface="+mn-cs"/>
              </a:rPr>
            </a:br>
            <a:r>
              <a:rPr kumimoji="0" lang="de-DE" sz="2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öhne"/>
                <a:ea typeface="+mn-ea"/>
                <a:cs typeface="+mn-cs"/>
              </a:rPr>
              <a:t>Hauptgerichte</a:t>
            </a:r>
          </a:p>
        </p:txBody>
      </p:sp>
      <p:sp>
        <p:nvSpPr>
          <p:cNvPr id="4" name="Textfeld 3">
            <a:extLst>
              <a:ext uri="{FF2B5EF4-FFF2-40B4-BE49-F238E27FC236}">
                <a16:creationId xmlns:a16="http://schemas.microsoft.com/office/drawing/2014/main" id="{FE437C51-AAD3-4A19-2F3E-25AF7FF3B22B}"/>
              </a:ext>
            </a:extLst>
          </p:cNvPr>
          <p:cNvSpPr txBox="1"/>
          <p:nvPr/>
        </p:nvSpPr>
        <p:spPr>
          <a:xfrm>
            <a:off x="6298399" y="9832"/>
            <a:ext cx="533891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800" b="1" i="0" u="none" strike="noStrike" kern="1200" cap="none" spc="0" normalizeH="0" baseline="0" noProof="0" dirty="0">
                <a:ln>
                  <a:noFill/>
                </a:ln>
                <a:solidFill>
                  <a:srgbClr val="374151"/>
                </a:solidFill>
                <a:effectLst/>
                <a:uLnTx/>
                <a:uFillTx/>
                <a:latin typeface="Söhne"/>
                <a:ea typeface="+mn-ea"/>
                <a:cs typeface="+mn-cs"/>
              </a:rPr>
            </a:br>
            <a:r>
              <a:rPr kumimoji="0" lang="de-DE" sz="2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öhne"/>
                <a:ea typeface="+mn-ea"/>
                <a:cs typeface="+mn-cs"/>
              </a:rPr>
              <a:t>Hauptgerichte</a:t>
            </a:r>
          </a:p>
        </p:txBody>
      </p:sp>
      <p:cxnSp>
        <p:nvCxnSpPr>
          <p:cNvPr id="5" name="Gerader Verbinder 4">
            <a:extLst>
              <a:ext uri="{FF2B5EF4-FFF2-40B4-BE49-F238E27FC236}">
                <a16:creationId xmlns:a16="http://schemas.microsoft.com/office/drawing/2014/main" id="{9F882956-6D9E-EC73-508B-C96F41B15011}"/>
              </a:ext>
            </a:extLst>
          </p:cNvPr>
          <p:cNvCxnSpPr>
            <a:cxnSpLocks/>
          </p:cNvCxnSpPr>
          <p:nvPr/>
        </p:nvCxnSpPr>
        <p:spPr>
          <a:xfrm>
            <a:off x="1234789" y="779611"/>
            <a:ext cx="3978705"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cxnSp>
        <p:nvCxnSpPr>
          <p:cNvPr id="6" name="Gerader Verbinder 5">
            <a:extLst>
              <a:ext uri="{FF2B5EF4-FFF2-40B4-BE49-F238E27FC236}">
                <a16:creationId xmlns:a16="http://schemas.microsoft.com/office/drawing/2014/main" id="{621F72C6-F870-4864-FE34-02F1C4204BCA}"/>
              </a:ext>
            </a:extLst>
          </p:cNvPr>
          <p:cNvCxnSpPr>
            <a:cxnSpLocks/>
          </p:cNvCxnSpPr>
          <p:nvPr/>
        </p:nvCxnSpPr>
        <p:spPr>
          <a:xfrm>
            <a:off x="7030906" y="779611"/>
            <a:ext cx="3978705"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sp>
        <p:nvSpPr>
          <p:cNvPr id="7" name="Textfeld 6">
            <a:extLst>
              <a:ext uri="{FF2B5EF4-FFF2-40B4-BE49-F238E27FC236}">
                <a16:creationId xmlns:a16="http://schemas.microsoft.com/office/drawing/2014/main" id="{943099F3-086E-2A30-5738-126CA1B10798}"/>
              </a:ext>
            </a:extLst>
          </p:cNvPr>
          <p:cNvSpPr txBox="1"/>
          <p:nvPr/>
        </p:nvSpPr>
        <p:spPr>
          <a:xfrm>
            <a:off x="196646" y="1064324"/>
            <a:ext cx="2310583"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 </a:t>
            </a: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rPr>
              <a:t>Pizzen</a:t>
            </a:r>
            <a:endParaRPr kumimoji="0" lang="de-DE" sz="2000" b="1" i="1" u="none" strike="noStrike" kern="1200" cap="none" spc="0" normalizeH="0" baseline="0" noProof="0" dirty="0">
              <a:ln>
                <a:noFill/>
              </a:ln>
              <a:solidFill>
                <a:srgbClr val="0070C0"/>
              </a:solidFill>
              <a:effectLst>
                <a:outerShdw blurRad="50800" dist="38100" algn="l" rotWithShape="0">
                  <a:prstClr val="black">
                    <a:alpha val="40000"/>
                  </a:prstClr>
                </a:outerShdw>
              </a:effectLst>
              <a:uLnTx/>
              <a:uFillTx/>
              <a:latin typeface="Sitka Display" pitchFamily="2" charset="0"/>
              <a:ea typeface="+mn-ea"/>
              <a:cs typeface="+mn-cs"/>
            </a:endParaRPr>
          </a:p>
        </p:txBody>
      </p:sp>
      <p:sp>
        <p:nvSpPr>
          <p:cNvPr id="8" name="AutoShape 2" descr="Pizza Vector SVG Icon (39) - SVG Repo">
            <a:extLst>
              <a:ext uri="{FF2B5EF4-FFF2-40B4-BE49-F238E27FC236}">
                <a16:creationId xmlns:a16="http://schemas.microsoft.com/office/drawing/2014/main" id="{6A765354-5700-AE6C-0EFB-F29C2E1B17C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p>
        </p:txBody>
      </p:sp>
      <p:sp>
        <p:nvSpPr>
          <p:cNvPr id="11" name="AutoShape 8" descr="Pizza Vector SVG Icon (39) - SVG Repo">
            <a:extLst>
              <a:ext uri="{FF2B5EF4-FFF2-40B4-BE49-F238E27FC236}">
                <a16:creationId xmlns:a16="http://schemas.microsoft.com/office/drawing/2014/main" id="{04124907-1132-CF59-FFC2-465DDC0C57E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p>
        </p:txBody>
      </p:sp>
      <p:sp>
        <p:nvSpPr>
          <p:cNvPr id="12" name="AutoShape 10" descr="Pizza Vector SVG Icon (39) - SVG Repo">
            <a:extLst>
              <a:ext uri="{FF2B5EF4-FFF2-40B4-BE49-F238E27FC236}">
                <a16:creationId xmlns:a16="http://schemas.microsoft.com/office/drawing/2014/main" id="{C9AA72CF-599B-CC65-96FE-DCBE2950DAC1}"/>
              </a:ext>
            </a:extLst>
          </p:cNvPr>
          <p:cNvSpPr>
            <a:spLocks noChangeAspect="1" noChangeArrowheads="1"/>
          </p:cNvSpPr>
          <p:nvPr/>
        </p:nvSpPr>
        <p:spPr bwMode="auto">
          <a:xfrm>
            <a:off x="3927987" y="364101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p>
        </p:txBody>
      </p:sp>
      <p:pic>
        <p:nvPicPr>
          <p:cNvPr id="13" name="Grafik 12">
            <a:extLst>
              <a:ext uri="{FF2B5EF4-FFF2-40B4-BE49-F238E27FC236}">
                <a16:creationId xmlns:a16="http://schemas.microsoft.com/office/drawing/2014/main" id="{BB218843-E446-80A7-13A8-3E522B01548E}"/>
              </a:ext>
            </a:extLst>
          </p:cNvPr>
          <p:cNvPicPr>
            <a:picLocks noChangeAspect="1"/>
          </p:cNvPicPr>
          <p:nvPr/>
        </p:nvPicPr>
        <p:blipFill>
          <a:blip r:embed="rId5">
            <a:duotone>
              <a:schemeClr val="accent1">
                <a:shade val="45000"/>
                <a:satMod val="135000"/>
              </a:schemeClr>
              <a:prstClr val="white"/>
            </a:duotone>
          </a:blip>
          <a:stretch>
            <a:fillRect/>
          </a:stretch>
        </p:blipFill>
        <p:spPr>
          <a:xfrm>
            <a:off x="5246824" y="787143"/>
            <a:ext cx="720000" cy="720000"/>
          </a:xfrm>
          <a:prstGeom prst="rect">
            <a:avLst/>
          </a:prstGeom>
        </p:spPr>
      </p:pic>
      <p:pic>
        <p:nvPicPr>
          <p:cNvPr id="14" name="Picture 16" descr="36.004 Besteck Icon Bilder, Stockfotos, 3D-Objekte und Vektorgrafiken |  Shutterstock">
            <a:extLst>
              <a:ext uri="{FF2B5EF4-FFF2-40B4-BE49-F238E27FC236}">
                <a16:creationId xmlns:a16="http://schemas.microsoft.com/office/drawing/2014/main" id="{9F2C1F77-99DD-583C-7C2A-3A406F56C13F}"/>
              </a:ext>
            </a:extLst>
          </p:cNvPr>
          <p:cNvPicPr>
            <a:picLocks noChangeAspect="1" noChangeArrowheads="1"/>
          </p:cNvPicPr>
          <p:nvPr/>
        </p:nvPicPr>
        <p:blipFill>
          <a:blip r:embed="rId6">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7706" y="6052894"/>
            <a:ext cx="942217" cy="94221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6" descr="36.004 Besteck Icon Bilder, Stockfotos, 3D-Objekte und Vektorgrafiken |  Shutterstock">
            <a:extLst>
              <a:ext uri="{FF2B5EF4-FFF2-40B4-BE49-F238E27FC236}">
                <a16:creationId xmlns:a16="http://schemas.microsoft.com/office/drawing/2014/main" id="{5FD9A959-6902-83C0-2F9C-76FD21A1E930}"/>
              </a:ext>
            </a:extLst>
          </p:cNvPr>
          <p:cNvPicPr>
            <a:picLocks noChangeAspect="1" noChangeArrowheads="1"/>
          </p:cNvPicPr>
          <p:nvPr/>
        </p:nvPicPr>
        <p:blipFill>
          <a:blip r:embed="rId6">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894983" y="6078389"/>
            <a:ext cx="942217" cy="942217"/>
          </a:xfrm>
          <a:prstGeom prst="rect">
            <a:avLst/>
          </a:prstGeom>
          <a:noFill/>
          <a:extLst>
            <a:ext uri="{909E8E84-426E-40DD-AFC4-6F175D3DCCD1}">
              <a14:hiddenFill xmlns:a14="http://schemas.microsoft.com/office/drawing/2010/main">
                <a:solidFill>
                  <a:srgbClr val="FFFFFF"/>
                </a:solidFill>
              </a14:hiddenFill>
            </a:ext>
          </a:extLst>
        </p:spPr>
      </p:pic>
      <p:sp>
        <p:nvSpPr>
          <p:cNvPr id="16" name="Textfeld 15">
            <a:extLst>
              <a:ext uri="{FF2B5EF4-FFF2-40B4-BE49-F238E27FC236}">
                <a16:creationId xmlns:a16="http://schemas.microsoft.com/office/drawing/2014/main" id="{B1A32E3A-6DB7-80F7-8D91-BECE1C0E8474}"/>
              </a:ext>
            </a:extLst>
          </p:cNvPr>
          <p:cNvSpPr txBox="1"/>
          <p:nvPr/>
        </p:nvSpPr>
        <p:spPr>
          <a:xfrm>
            <a:off x="929950" y="1507143"/>
            <a:ext cx="3591250" cy="5047536"/>
          </a:xfrm>
          <a:prstGeom prst="rect">
            <a:avLst/>
          </a:prstGeom>
          <a:noFill/>
        </p:spPr>
        <p:txBody>
          <a:bodyPr wrap="square" rtlCol="0">
            <a:spAutoFit/>
          </a:bodyPr>
          <a:lstStyle/>
          <a:p>
            <a:pPr marL="285750" indent="-285750" algn="l">
              <a:buFont typeface="Arial" panose="020B0604020202020204" pitchFamily="34" charset="0"/>
              <a:buChar char="•"/>
            </a:pPr>
            <a:r>
              <a:rPr lang="de-AT" sz="1400" b="1" dirty="0">
                <a:solidFill>
                  <a:srgbClr val="374151"/>
                </a:solidFill>
                <a:latin typeface="Sitka Display" pitchFamily="2" charset="0"/>
              </a:rPr>
              <a:t>Margherita Pizza- </a:t>
            </a:r>
            <a:r>
              <a:rPr lang="de-AT" sz="1400" dirty="0">
                <a:solidFill>
                  <a:srgbClr val="374151"/>
                </a:solidFill>
                <a:latin typeface="Sitka Display" pitchFamily="2" charset="0"/>
              </a:rPr>
              <a:t>mit Tomatensauce, Mozzarella-Käse und Basilikum</a:t>
            </a:r>
          </a:p>
          <a:p>
            <a:pPr marL="285750" indent="-285750" algn="l">
              <a:buFont typeface="Arial" panose="020B0604020202020204" pitchFamily="34" charset="0"/>
              <a:buChar char="•"/>
            </a:pPr>
            <a:r>
              <a:rPr lang="de-AT" sz="1400" b="1" dirty="0" err="1">
                <a:solidFill>
                  <a:srgbClr val="374151"/>
                </a:solidFill>
                <a:latin typeface="Sitka Display" pitchFamily="2" charset="0"/>
              </a:rPr>
              <a:t>Pepperoni</a:t>
            </a:r>
            <a:r>
              <a:rPr lang="de-AT" sz="1400" b="1" dirty="0">
                <a:solidFill>
                  <a:srgbClr val="374151"/>
                </a:solidFill>
                <a:latin typeface="Sitka Display" pitchFamily="2" charset="0"/>
              </a:rPr>
              <a:t> Pizza- </a:t>
            </a:r>
            <a:r>
              <a:rPr lang="de-AT" sz="1400" dirty="0">
                <a:solidFill>
                  <a:srgbClr val="374151"/>
                </a:solidFill>
                <a:latin typeface="Sitka Display" pitchFamily="2" charset="0"/>
              </a:rPr>
              <a:t>mit Tomatensauce, Mozzarella-Käse und dünn geschnittenen </a:t>
            </a:r>
            <a:r>
              <a:rPr lang="de-AT" sz="1400" dirty="0" err="1">
                <a:solidFill>
                  <a:srgbClr val="374151"/>
                </a:solidFill>
                <a:latin typeface="Sitka Display" pitchFamily="2" charset="0"/>
              </a:rPr>
              <a:t>Pepperoni</a:t>
            </a:r>
            <a:r>
              <a:rPr lang="de-AT" sz="1400" dirty="0">
                <a:solidFill>
                  <a:srgbClr val="374151"/>
                </a:solidFill>
                <a:latin typeface="Sitka Display" pitchFamily="2" charset="0"/>
              </a:rPr>
              <a:t>-Salami</a:t>
            </a:r>
          </a:p>
          <a:p>
            <a:pPr marL="285750" indent="-285750" algn="l">
              <a:buFont typeface="Arial" panose="020B0604020202020204" pitchFamily="34" charset="0"/>
              <a:buChar char="•"/>
            </a:pPr>
            <a:r>
              <a:rPr lang="de-AT" sz="1400" b="1" dirty="0" err="1">
                <a:solidFill>
                  <a:srgbClr val="374151"/>
                </a:solidFill>
                <a:latin typeface="Sitka Display" pitchFamily="2" charset="0"/>
              </a:rPr>
              <a:t>Hawaiian</a:t>
            </a:r>
            <a:r>
              <a:rPr lang="de-AT" sz="1400" b="1" dirty="0">
                <a:solidFill>
                  <a:srgbClr val="374151"/>
                </a:solidFill>
                <a:latin typeface="Sitka Display" pitchFamily="2" charset="0"/>
              </a:rPr>
              <a:t> Pizza- </a:t>
            </a:r>
            <a:r>
              <a:rPr lang="de-AT" sz="1400" dirty="0">
                <a:solidFill>
                  <a:srgbClr val="374151"/>
                </a:solidFill>
                <a:latin typeface="Sitka Display" pitchFamily="2" charset="0"/>
              </a:rPr>
              <a:t>mit Tomatensauce, Mozzarella-Käse, Schinken und Ananas</a:t>
            </a:r>
          </a:p>
          <a:p>
            <a:pPr marL="285750" indent="-285750" algn="l">
              <a:buFont typeface="Arial" panose="020B0604020202020204" pitchFamily="34" charset="0"/>
              <a:buChar char="•"/>
            </a:pPr>
            <a:r>
              <a:rPr lang="de-AT" sz="1400" b="1" dirty="0">
                <a:solidFill>
                  <a:srgbClr val="374151"/>
                </a:solidFill>
                <a:latin typeface="Sitka Display" pitchFamily="2" charset="0"/>
              </a:rPr>
              <a:t>Vegetarische Pizza- </a:t>
            </a:r>
            <a:r>
              <a:rPr lang="de-AT" sz="1400" dirty="0">
                <a:solidFill>
                  <a:srgbClr val="374151"/>
                </a:solidFill>
                <a:latin typeface="Sitka Display" pitchFamily="2" charset="0"/>
              </a:rPr>
              <a:t>mit einer Vielzahl von Gemüsebelägen</a:t>
            </a:r>
          </a:p>
          <a:p>
            <a:pPr marL="285750" indent="-285750" algn="l">
              <a:buFont typeface="Arial" panose="020B0604020202020204" pitchFamily="34" charset="0"/>
              <a:buChar char="•"/>
            </a:pPr>
            <a:r>
              <a:rPr lang="de-AT" sz="1400" b="1" dirty="0">
                <a:solidFill>
                  <a:srgbClr val="374151"/>
                </a:solidFill>
                <a:latin typeface="Sitka Display" pitchFamily="2" charset="0"/>
              </a:rPr>
              <a:t>Pizza Quattro </a:t>
            </a:r>
            <a:r>
              <a:rPr lang="de-AT" sz="1400" b="1" dirty="0" err="1">
                <a:solidFill>
                  <a:srgbClr val="374151"/>
                </a:solidFill>
                <a:latin typeface="Sitka Display" pitchFamily="2" charset="0"/>
              </a:rPr>
              <a:t>Stagioni</a:t>
            </a:r>
            <a:r>
              <a:rPr lang="de-AT" sz="1400" b="1" dirty="0">
                <a:solidFill>
                  <a:srgbClr val="374151"/>
                </a:solidFill>
                <a:latin typeface="Sitka Display" pitchFamily="2" charset="0"/>
              </a:rPr>
              <a:t> </a:t>
            </a:r>
            <a:r>
              <a:rPr lang="de-AT" sz="1400" dirty="0">
                <a:solidFill>
                  <a:srgbClr val="374151"/>
                </a:solidFill>
                <a:latin typeface="Sitka Display" pitchFamily="2" charset="0"/>
              </a:rPr>
              <a:t>- in vier Quadranten unterteilt und mit verschiedenen Belägen </a:t>
            </a:r>
          </a:p>
          <a:p>
            <a:pPr marL="285750" indent="-285750" algn="l">
              <a:buFont typeface="Arial" panose="020B0604020202020204" pitchFamily="34" charset="0"/>
              <a:buChar char="•"/>
            </a:pPr>
            <a:r>
              <a:rPr lang="de-AT" sz="1400" b="1" dirty="0">
                <a:solidFill>
                  <a:srgbClr val="374151"/>
                </a:solidFill>
                <a:latin typeface="Sitka Display" pitchFamily="2" charset="0"/>
              </a:rPr>
              <a:t>Pizza </a:t>
            </a:r>
            <a:r>
              <a:rPr lang="de-AT" sz="1400" b="1" dirty="0" err="1">
                <a:solidFill>
                  <a:srgbClr val="374151"/>
                </a:solidFill>
                <a:latin typeface="Sitka Display" pitchFamily="2" charset="0"/>
              </a:rPr>
              <a:t>Capricciosa</a:t>
            </a:r>
            <a:r>
              <a:rPr lang="de-AT" sz="1400" b="1" dirty="0">
                <a:solidFill>
                  <a:srgbClr val="374151"/>
                </a:solidFill>
                <a:latin typeface="Sitka Display" pitchFamily="2" charset="0"/>
              </a:rPr>
              <a:t> </a:t>
            </a:r>
            <a:r>
              <a:rPr lang="de-AT" sz="1400" dirty="0">
                <a:solidFill>
                  <a:srgbClr val="374151"/>
                </a:solidFill>
                <a:latin typeface="Sitka Display" pitchFamily="2" charset="0"/>
              </a:rPr>
              <a:t>- belegt mit Tomatensauce, Mozzarella-Käse, Artischocken, Schinken, Champignons und Oliven</a:t>
            </a:r>
          </a:p>
          <a:p>
            <a:pPr marL="285750" indent="-285750" algn="l">
              <a:buFont typeface="Arial" panose="020B0604020202020204" pitchFamily="34" charset="0"/>
              <a:buChar char="•"/>
            </a:pPr>
            <a:r>
              <a:rPr lang="de-AT" sz="1400" b="1" dirty="0">
                <a:solidFill>
                  <a:srgbClr val="374151"/>
                </a:solidFill>
                <a:latin typeface="Sitka Display" pitchFamily="2" charset="0"/>
              </a:rPr>
              <a:t>Pizza </a:t>
            </a:r>
            <a:r>
              <a:rPr lang="de-AT" sz="1400" b="1" dirty="0" err="1">
                <a:solidFill>
                  <a:srgbClr val="374151"/>
                </a:solidFill>
                <a:latin typeface="Sitka Display" pitchFamily="2" charset="0"/>
              </a:rPr>
              <a:t>Diavola</a:t>
            </a:r>
            <a:r>
              <a:rPr lang="de-AT" sz="1400" b="1" dirty="0">
                <a:solidFill>
                  <a:srgbClr val="374151"/>
                </a:solidFill>
                <a:latin typeface="Sitka Display" pitchFamily="2" charset="0"/>
              </a:rPr>
              <a:t> </a:t>
            </a:r>
            <a:r>
              <a:rPr lang="de-AT" sz="1400" dirty="0">
                <a:solidFill>
                  <a:srgbClr val="374151"/>
                </a:solidFill>
                <a:latin typeface="Sitka Display" pitchFamily="2" charset="0"/>
              </a:rPr>
              <a:t>- scharfe Pizza mit Tomatensauce, Mozzarella-Käse, scharfer Salami und Peperoni.</a:t>
            </a:r>
          </a:p>
          <a:p>
            <a:pPr marL="285750" indent="-285750" algn="l">
              <a:buFont typeface="Arial" panose="020B0604020202020204" pitchFamily="34" charset="0"/>
              <a:buChar char="•"/>
            </a:pPr>
            <a:r>
              <a:rPr lang="de-AT" sz="1400" b="1" dirty="0">
                <a:solidFill>
                  <a:srgbClr val="374151"/>
                </a:solidFill>
                <a:latin typeface="Sitka Display" pitchFamily="2" charset="0"/>
              </a:rPr>
              <a:t>Pizza </a:t>
            </a:r>
            <a:r>
              <a:rPr lang="de-AT" sz="1400" b="1" dirty="0" err="1">
                <a:solidFill>
                  <a:srgbClr val="374151"/>
                </a:solidFill>
                <a:latin typeface="Sitka Display" pitchFamily="2" charset="0"/>
              </a:rPr>
              <a:t>Funghi</a:t>
            </a:r>
            <a:r>
              <a:rPr lang="de-AT" sz="1400" b="1" dirty="0">
                <a:solidFill>
                  <a:srgbClr val="374151"/>
                </a:solidFill>
                <a:latin typeface="Sitka Display" pitchFamily="2" charset="0"/>
              </a:rPr>
              <a:t> </a:t>
            </a:r>
            <a:r>
              <a:rPr lang="de-AT" sz="1400" dirty="0">
                <a:solidFill>
                  <a:srgbClr val="374151"/>
                </a:solidFill>
                <a:latin typeface="Sitka Display" pitchFamily="2" charset="0"/>
              </a:rPr>
              <a:t>- mit Tomatensauce, Mozzarella-Käse und frischen Pilzen</a:t>
            </a:r>
          </a:p>
          <a:p>
            <a:pPr marL="285750" indent="-285750" algn="l">
              <a:buFont typeface="Arial" panose="020B0604020202020204" pitchFamily="34" charset="0"/>
              <a:buChar char="•"/>
            </a:pPr>
            <a:r>
              <a:rPr lang="de-AT" sz="1400" b="1" dirty="0">
                <a:solidFill>
                  <a:srgbClr val="374151"/>
                </a:solidFill>
                <a:latin typeface="Sitka Display" pitchFamily="2" charset="0"/>
              </a:rPr>
              <a:t>Pizza </a:t>
            </a:r>
            <a:r>
              <a:rPr lang="de-AT" sz="1400" b="1" dirty="0" err="1">
                <a:solidFill>
                  <a:srgbClr val="374151"/>
                </a:solidFill>
                <a:latin typeface="Sitka Display" pitchFamily="2" charset="0"/>
              </a:rPr>
              <a:t>Marinara</a:t>
            </a:r>
            <a:r>
              <a:rPr lang="de-AT" sz="1400" b="1" dirty="0">
                <a:solidFill>
                  <a:srgbClr val="374151"/>
                </a:solidFill>
                <a:latin typeface="Sitka Display" pitchFamily="2" charset="0"/>
              </a:rPr>
              <a:t> </a:t>
            </a:r>
            <a:r>
              <a:rPr lang="de-AT" sz="1400" dirty="0">
                <a:solidFill>
                  <a:srgbClr val="374151"/>
                </a:solidFill>
                <a:latin typeface="Sitka Display" pitchFamily="2" charset="0"/>
              </a:rPr>
              <a:t>- mit Tomatensauce, Knoblauch, Oregano und Olivenöl</a:t>
            </a:r>
          </a:p>
        </p:txBody>
      </p:sp>
      <p:sp>
        <p:nvSpPr>
          <p:cNvPr id="17" name="Textfeld 16">
            <a:extLst>
              <a:ext uri="{FF2B5EF4-FFF2-40B4-BE49-F238E27FC236}">
                <a16:creationId xmlns:a16="http://schemas.microsoft.com/office/drawing/2014/main" id="{1F8A3414-04B5-F7C5-3032-134F9F2957F5}"/>
              </a:ext>
            </a:extLst>
          </p:cNvPr>
          <p:cNvSpPr txBox="1"/>
          <p:nvPr/>
        </p:nvSpPr>
        <p:spPr>
          <a:xfrm>
            <a:off x="4508933" y="1464434"/>
            <a:ext cx="942217" cy="5539978"/>
          </a:xfrm>
          <a:prstGeom prst="rect">
            <a:avLst/>
          </a:prstGeom>
          <a:noFill/>
        </p:spPr>
        <p:txBody>
          <a:bodyPr wrap="square" rtlCol="0">
            <a:spAutoFit/>
          </a:bodyPr>
          <a:lstStyle/>
          <a:p>
            <a:pPr algn="l"/>
            <a:r>
              <a:rPr lang="de-AT" sz="1600" b="1" dirty="0">
                <a:solidFill>
                  <a:schemeClr val="accent1"/>
                </a:solidFill>
                <a:latin typeface="Sitka Display" pitchFamily="2" charset="0"/>
              </a:rPr>
              <a:t>11,50€</a:t>
            </a: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12,30€</a:t>
            </a: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15,50€</a:t>
            </a: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13,75€</a:t>
            </a: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14,80€</a:t>
            </a: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16,10€</a:t>
            </a: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14,75€</a:t>
            </a: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13,50€</a:t>
            </a: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12,10€</a:t>
            </a:r>
          </a:p>
          <a:p>
            <a:pPr algn="l"/>
            <a:endParaRPr lang="de-AT" sz="1600" b="1" dirty="0">
              <a:solidFill>
                <a:schemeClr val="accent1"/>
              </a:solidFill>
              <a:latin typeface="Sitka Display" pitchFamily="2" charset="0"/>
            </a:endParaRPr>
          </a:p>
          <a:p>
            <a:endParaRPr lang="de-AT" dirty="0"/>
          </a:p>
        </p:txBody>
      </p:sp>
      <p:sp>
        <p:nvSpPr>
          <p:cNvPr id="18" name="Textfeld 17">
            <a:extLst>
              <a:ext uri="{FF2B5EF4-FFF2-40B4-BE49-F238E27FC236}">
                <a16:creationId xmlns:a16="http://schemas.microsoft.com/office/drawing/2014/main" id="{1EDC0237-2E72-F4F7-5C44-AA16D6ECF355}"/>
              </a:ext>
            </a:extLst>
          </p:cNvPr>
          <p:cNvSpPr txBox="1"/>
          <p:nvPr/>
        </p:nvSpPr>
        <p:spPr>
          <a:xfrm>
            <a:off x="5705097" y="1081612"/>
            <a:ext cx="2310583"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 </a:t>
            </a: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rPr>
              <a:t>Pasta</a:t>
            </a:r>
            <a:endParaRPr kumimoji="0" lang="de-DE" sz="2000" b="1" i="1" u="none" strike="noStrike" kern="1200" cap="none" spc="0" normalizeH="0" baseline="0" noProof="0" dirty="0">
              <a:ln>
                <a:noFill/>
              </a:ln>
              <a:solidFill>
                <a:srgbClr val="0070C0"/>
              </a:solidFill>
              <a:effectLst>
                <a:outerShdw blurRad="50800" dist="38100" algn="l" rotWithShape="0">
                  <a:prstClr val="black">
                    <a:alpha val="40000"/>
                  </a:prstClr>
                </a:outerShdw>
              </a:effectLst>
              <a:uLnTx/>
              <a:uFillTx/>
              <a:latin typeface="Sitka Display" pitchFamily="2" charset="0"/>
              <a:ea typeface="+mn-ea"/>
              <a:cs typeface="+mn-cs"/>
            </a:endParaRPr>
          </a:p>
        </p:txBody>
      </p:sp>
      <p:pic>
        <p:nvPicPr>
          <p:cNvPr id="1038" name="Picture 14" descr="Pasta Icon">
            <a:extLst>
              <a:ext uri="{FF2B5EF4-FFF2-40B4-BE49-F238E27FC236}">
                <a16:creationId xmlns:a16="http://schemas.microsoft.com/office/drawing/2014/main" id="{EE8B01C5-BC61-A659-6912-19159448B4D6}"/>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53648" y="898833"/>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feld 18">
            <a:extLst>
              <a:ext uri="{FF2B5EF4-FFF2-40B4-BE49-F238E27FC236}">
                <a16:creationId xmlns:a16="http://schemas.microsoft.com/office/drawing/2014/main" id="{71AF2A4E-16C6-2D63-3BD4-374D1E6DB3B3}"/>
              </a:ext>
            </a:extLst>
          </p:cNvPr>
          <p:cNvSpPr txBox="1"/>
          <p:nvPr/>
        </p:nvSpPr>
        <p:spPr>
          <a:xfrm>
            <a:off x="6515228" y="1533882"/>
            <a:ext cx="3444855" cy="5047536"/>
          </a:xfrm>
          <a:prstGeom prst="rect">
            <a:avLst/>
          </a:prstGeom>
          <a:noFill/>
        </p:spPr>
        <p:txBody>
          <a:bodyPr wrap="square" rtlCol="0">
            <a:spAutoFit/>
          </a:bodyPr>
          <a:lstStyle/>
          <a:p>
            <a:pPr marL="285750" indent="-285750" algn="l">
              <a:buFont typeface="Arial" panose="020B0604020202020204" pitchFamily="34" charset="0"/>
              <a:buChar char="•"/>
            </a:pPr>
            <a:r>
              <a:rPr lang="de-AT" sz="1400" b="1" dirty="0">
                <a:solidFill>
                  <a:srgbClr val="374151"/>
                </a:solidFill>
                <a:latin typeface="Sitka Display" pitchFamily="2" charset="0"/>
              </a:rPr>
              <a:t>Spaghetti Bolognese </a:t>
            </a:r>
            <a:r>
              <a:rPr lang="de-AT" sz="1400" dirty="0">
                <a:solidFill>
                  <a:srgbClr val="374151"/>
                </a:solidFill>
                <a:latin typeface="Sitka Display" pitchFamily="2" charset="0"/>
              </a:rPr>
              <a:t>- Spaghetti mit einer würzigen Fleischsauce auf Tomatenbasis.</a:t>
            </a:r>
          </a:p>
          <a:p>
            <a:pPr marL="285750" indent="-285750" algn="l">
              <a:buFont typeface="Arial" panose="020B0604020202020204" pitchFamily="34" charset="0"/>
              <a:buChar char="•"/>
            </a:pPr>
            <a:r>
              <a:rPr lang="de-AT" sz="1400" b="1" dirty="0">
                <a:solidFill>
                  <a:srgbClr val="374151"/>
                </a:solidFill>
                <a:latin typeface="Sitka Display" pitchFamily="2" charset="0"/>
              </a:rPr>
              <a:t>Penne </a:t>
            </a:r>
            <a:r>
              <a:rPr lang="de-AT" sz="1400" b="1" dirty="0" err="1">
                <a:solidFill>
                  <a:srgbClr val="374151"/>
                </a:solidFill>
                <a:latin typeface="Sitka Display" pitchFamily="2" charset="0"/>
              </a:rPr>
              <a:t>all'Arrabbiata</a:t>
            </a:r>
            <a:r>
              <a:rPr lang="de-AT" sz="1400" b="1" dirty="0">
                <a:solidFill>
                  <a:srgbClr val="374151"/>
                </a:solidFill>
                <a:latin typeface="Sitka Display" pitchFamily="2" charset="0"/>
              </a:rPr>
              <a:t> </a:t>
            </a:r>
            <a:r>
              <a:rPr lang="de-AT" sz="1400" dirty="0">
                <a:solidFill>
                  <a:srgbClr val="374151"/>
                </a:solidFill>
                <a:latin typeface="Sitka Display" pitchFamily="2" charset="0"/>
              </a:rPr>
              <a:t>- Penne-Pasta in einer scharfen Tomatensauce mit Knoblauch und Peperoncino.</a:t>
            </a:r>
          </a:p>
          <a:p>
            <a:pPr marL="285750" indent="-285750" algn="l">
              <a:buFont typeface="Arial" panose="020B0604020202020204" pitchFamily="34" charset="0"/>
              <a:buChar char="•"/>
            </a:pPr>
            <a:r>
              <a:rPr lang="de-AT" sz="1400" b="1" dirty="0">
                <a:solidFill>
                  <a:srgbClr val="374151"/>
                </a:solidFill>
                <a:latin typeface="Sitka Display" pitchFamily="2" charset="0"/>
              </a:rPr>
              <a:t>Fettuccine Alfredo </a:t>
            </a:r>
            <a:r>
              <a:rPr lang="de-AT" sz="1400" dirty="0">
                <a:solidFill>
                  <a:srgbClr val="374151"/>
                </a:solidFill>
                <a:latin typeface="Sitka Display" pitchFamily="2" charset="0"/>
              </a:rPr>
              <a:t>- Breite Bandnudeln in einer cremigen Parmesan-Sahnesauce.</a:t>
            </a:r>
          </a:p>
          <a:p>
            <a:pPr marL="285750" indent="-285750" algn="l">
              <a:buFont typeface="Arial" panose="020B0604020202020204" pitchFamily="34" charset="0"/>
              <a:buChar char="•"/>
            </a:pPr>
            <a:r>
              <a:rPr lang="de-AT" sz="1400" b="1" dirty="0">
                <a:solidFill>
                  <a:srgbClr val="374151"/>
                </a:solidFill>
                <a:latin typeface="Sitka Display" pitchFamily="2" charset="0"/>
              </a:rPr>
              <a:t>Lasagne</a:t>
            </a:r>
            <a:r>
              <a:rPr lang="de-AT" sz="1400" dirty="0">
                <a:solidFill>
                  <a:srgbClr val="374151"/>
                </a:solidFill>
                <a:latin typeface="Sitka Display" pitchFamily="2" charset="0"/>
              </a:rPr>
              <a:t> - Geschichtete Pasta mit Hackfleisch, Tomatensauce und Käse, gebacken im Ofen.</a:t>
            </a:r>
          </a:p>
          <a:p>
            <a:pPr marL="285750" indent="-285750" algn="l">
              <a:buFont typeface="Arial" panose="020B0604020202020204" pitchFamily="34" charset="0"/>
              <a:buChar char="•"/>
            </a:pPr>
            <a:r>
              <a:rPr lang="de-AT" sz="1400" b="1" dirty="0">
                <a:solidFill>
                  <a:srgbClr val="374151"/>
                </a:solidFill>
                <a:latin typeface="Sitka Display" pitchFamily="2" charset="0"/>
              </a:rPr>
              <a:t>Linguine mit Meeresfrüchten </a:t>
            </a:r>
            <a:r>
              <a:rPr lang="de-AT" sz="1400" dirty="0">
                <a:solidFill>
                  <a:srgbClr val="374151"/>
                </a:solidFill>
                <a:latin typeface="Sitka Display" pitchFamily="2" charset="0"/>
              </a:rPr>
              <a:t>- Flache Bandnudeln mit einer Mischung aus Meeresfrüchten wie Muscheln, Garnelen und Tintenfisch in einer Weißweinsauce.</a:t>
            </a:r>
          </a:p>
          <a:p>
            <a:pPr marL="285750" indent="-285750" algn="l">
              <a:buFont typeface="Arial" panose="020B0604020202020204" pitchFamily="34" charset="0"/>
              <a:buChar char="•"/>
            </a:pPr>
            <a:r>
              <a:rPr lang="de-AT" sz="1400" b="1" dirty="0">
                <a:solidFill>
                  <a:srgbClr val="374151"/>
                </a:solidFill>
                <a:latin typeface="Sitka Display" pitchFamily="2" charset="0"/>
              </a:rPr>
              <a:t>Pasta </a:t>
            </a:r>
            <a:r>
              <a:rPr lang="de-AT" sz="1400" b="1" dirty="0" err="1">
                <a:solidFill>
                  <a:srgbClr val="374151"/>
                </a:solidFill>
                <a:latin typeface="Sitka Display" pitchFamily="2" charset="0"/>
              </a:rPr>
              <a:t>Carbonara</a:t>
            </a:r>
            <a:r>
              <a:rPr lang="de-AT" sz="1400" b="1" dirty="0">
                <a:solidFill>
                  <a:srgbClr val="374151"/>
                </a:solidFill>
                <a:latin typeface="Sitka Display" pitchFamily="2" charset="0"/>
              </a:rPr>
              <a:t> </a:t>
            </a:r>
            <a:r>
              <a:rPr lang="de-AT" sz="1400" dirty="0">
                <a:solidFill>
                  <a:srgbClr val="374151"/>
                </a:solidFill>
                <a:latin typeface="Sitka Display" pitchFamily="2" charset="0"/>
              </a:rPr>
              <a:t>- Spaghetti mit einer cremigen Sauce aus Ei, Speck, Parmesan und schwarzem Pfeffer.</a:t>
            </a:r>
          </a:p>
          <a:p>
            <a:pPr marL="285750" indent="-285750" algn="l">
              <a:buFont typeface="Arial" panose="020B0604020202020204" pitchFamily="34" charset="0"/>
              <a:buChar char="•"/>
            </a:pPr>
            <a:r>
              <a:rPr lang="de-AT" sz="1400" b="1" dirty="0">
                <a:solidFill>
                  <a:srgbClr val="374151"/>
                </a:solidFill>
                <a:latin typeface="Sitka Display" pitchFamily="2" charset="0"/>
              </a:rPr>
              <a:t>Tortellini mit Sahnesauce </a:t>
            </a:r>
            <a:r>
              <a:rPr lang="de-AT" sz="1400" dirty="0">
                <a:solidFill>
                  <a:srgbClr val="374151"/>
                </a:solidFill>
                <a:latin typeface="Sitka Display" pitchFamily="2" charset="0"/>
              </a:rPr>
              <a:t>- Gefüllte Pasta-Taschen (Tortellini) mit einer cremigen Sahnesauce, oft mit Schinken oder Erbsen.</a:t>
            </a:r>
          </a:p>
          <a:p>
            <a:pPr marL="285750" indent="-285750" algn="l">
              <a:buFont typeface="Arial" panose="020B0604020202020204" pitchFamily="34" charset="0"/>
              <a:buChar char="•"/>
            </a:pPr>
            <a:endParaRPr lang="de-AT" sz="1400" b="0" i="0" dirty="0">
              <a:effectLst/>
              <a:latin typeface="Sitka Display" pitchFamily="2" charset="0"/>
            </a:endParaRPr>
          </a:p>
        </p:txBody>
      </p:sp>
      <p:sp>
        <p:nvSpPr>
          <p:cNvPr id="20" name="Textfeld 19">
            <a:extLst>
              <a:ext uri="{FF2B5EF4-FFF2-40B4-BE49-F238E27FC236}">
                <a16:creationId xmlns:a16="http://schemas.microsoft.com/office/drawing/2014/main" id="{514551C0-3AE5-52A7-D581-BCFC31103BC8}"/>
              </a:ext>
            </a:extLst>
          </p:cNvPr>
          <p:cNvSpPr txBox="1"/>
          <p:nvPr/>
        </p:nvSpPr>
        <p:spPr>
          <a:xfrm>
            <a:off x="9911431" y="1465326"/>
            <a:ext cx="942217" cy="5047536"/>
          </a:xfrm>
          <a:prstGeom prst="rect">
            <a:avLst/>
          </a:prstGeom>
          <a:noFill/>
        </p:spPr>
        <p:txBody>
          <a:bodyPr wrap="square" rtlCol="0">
            <a:spAutoFit/>
          </a:bodyPr>
          <a:lstStyle/>
          <a:p>
            <a:pPr algn="l"/>
            <a:r>
              <a:rPr lang="de-AT" sz="1600" b="1" dirty="0">
                <a:solidFill>
                  <a:schemeClr val="accent1"/>
                </a:solidFill>
                <a:latin typeface="Sitka Display" pitchFamily="2" charset="0"/>
              </a:rPr>
              <a:t>10,55€</a:t>
            </a: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12,00€</a:t>
            </a: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13,50€</a:t>
            </a: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10,15€</a:t>
            </a: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20,30€</a:t>
            </a: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12,99€</a:t>
            </a: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15,40€</a:t>
            </a:r>
          </a:p>
          <a:p>
            <a:pPr algn="l"/>
            <a:endParaRPr lang="de-AT" sz="1600" b="1" dirty="0">
              <a:solidFill>
                <a:schemeClr val="accent1"/>
              </a:solidFill>
              <a:latin typeface="Sitka Display" pitchFamily="2" charset="0"/>
            </a:endParaRPr>
          </a:p>
          <a:p>
            <a:endParaRPr lang="de-AT" dirty="0"/>
          </a:p>
        </p:txBody>
      </p:sp>
    </p:spTree>
    <p:extLst>
      <p:ext uri="{BB962C8B-B14F-4D97-AF65-F5344CB8AC3E}">
        <p14:creationId xmlns:p14="http://schemas.microsoft.com/office/powerpoint/2010/main" val="2533515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D6BB2BF-657D-029C-098C-D34184D39180}"/>
              </a:ext>
            </a:extLst>
          </p:cNvPr>
          <p:cNvPicPr>
            <a:picLocks noChangeAspect="1"/>
          </p:cNvPicPr>
          <p:nvPr/>
        </p:nvPicPr>
        <p:blipFill rotWithShape="1">
          <a:blip r:embed="rId4">
            <a:alphaModFix amt="50000"/>
          </a:blip>
          <a:srcRect l="3802" t="3886" r="3038" b="21186"/>
          <a:stretch/>
        </p:blipFill>
        <p:spPr>
          <a:xfrm>
            <a:off x="0" y="-23460"/>
            <a:ext cx="12192000" cy="6881460"/>
          </a:xfrm>
          <a:prstGeom prst="rect">
            <a:avLst/>
          </a:prstGeom>
        </p:spPr>
      </p:pic>
      <p:sp>
        <p:nvSpPr>
          <p:cNvPr id="2" name="Textfeld 1">
            <a:extLst>
              <a:ext uri="{FF2B5EF4-FFF2-40B4-BE49-F238E27FC236}">
                <a16:creationId xmlns:a16="http://schemas.microsoft.com/office/drawing/2014/main" id="{2E0C2D4F-CD5E-9803-4F39-3167A4FB5CB0}"/>
              </a:ext>
            </a:extLst>
          </p:cNvPr>
          <p:cNvSpPr txBox="1"/>
          <p:nvPr/>
        </p:nvSpPr>
        <p:spPr>
          <a:xfrm>
            <a:off x="6146000" y="0"/>
            <a:ext cx="533891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800" b="1" i="0" u="none" strike="noStrike" kern="1200" cap="none" spc="0" normalizeH="0" baseline="0" noProof="0" dirty="0">
                <a:ln>
                  <a:noFill/>
                </a:ln>
                <a:solidFill>
                  <a:srgbClr val="374151"/>
                </a:solidFill>
                <a:effectLst/>
                <a:uLnTx/>
                <a:uFillTx/>
                <a:latin typeface="Söhne"/>
                <a:ea typeface="+mn-ea"/>
                <a:cs typeface="+mn-cs"/>
              </a:rPr>
            </a:br>
            <a:r>
              <a:rPr kumimoji="0" lang="de-DE" sz="2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öhne"/>
                <a:ea typeface="+mn-ea"/>
                <a:cs typeface="+mn-cs"/>
              </a:rPr>
              <a:t>Hauptgerichte</a:t>
            </a:r>
          </a:p>
        </p:txBody>
      </p:sp>
      <p:sp>
        <p:nvSpPr>
          <p:cNvPr id="4" name="Textfeld 3">
            <a:extLst>
              <a:ext uri="{FF2B5EF4-FFF2-40B4-BE49-F238E27FC236}">
                <a16:creationId xmlns:a16="http://schemas.microsoft.com/office/drawing/2014/main" id="{DE6E488C-DCF1-7BD1-233E-99DA7900854C}"/>
              </a:ext>
            </a:extLst>
          </p:cNvPr>
          <p:cNvSpPr txBox="1"/>
          <p:nvPr/>
        </p:nvSpPr>
        <p:spPr>
          <a:xfrm>
            <a:off x="598930" y="0"/>
            <a:ext cx="533891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800" b="1" i="0" u="none" strike="noStrike" kern="1200" cap="none" spc="0" normalizeH="0" baseline="0" noProof="0" dirty="0">
                <a:ln>
                  <a:noFill/>
                </a:ln>
                <a:solidFill>
                  <a:srgbClr val="374151"/>
                </a:solidFill>
                <a:effectLst/>
                <a:uLnTx/>
                <a:uFillTx/>
                <a:latin typeface="Söhne"/>
                <a:ea typeface="+mn-ea"/>
                <a:cs typeface="+mn-cs"/>
              </a:rPr>
            </a:br>
            <a:r>
              <a:rPr kumimoji="0" lang="de-DE" sz="2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öhne"/>
                <a:ea typeface="+mn-ea"/>
                <a:cs typeface="+mn-cs"/>
              </a:rPr>
              <a:t>Hauptgerichte</a:t>
            </a:r>
          </a:p>
        </p:txBody>
      </p:sp>
      <p:cxnSp>
        <p:nvCxnSpPr>
          <p:cNvPr id="5" name="Gerader Verbinder 4">
            <a:extLst>
              <a:ext uri="{FF2B5EF4-FFF2-40B4-BE49-F238E27FC236}">
                <a16:creationId xmlns:a16="http://schemas.microsoft.com/office/drawing/2014/main" id="{E82FAD0A-053C-9CE9-173C-1D6369257F6C}"/>
              </a:ext>
            </a:extLst>
          </p:cNvPr>
          <p:cNvCxnSpPr>
            <a:cxnSpLocks/>
          </p:cNvCxnSpPr>
          <p:nvPr/>
        </p:nvCxnSpPr>
        <p:spPr>
          <a:xfrm>
            <a:off x="1234789" y="779611"/>
            <a:ext cx="3978705"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cxnSp>
        <p:nvCxnSpPr>
          <p:cNvPr id="6" name="Gerader Verbinder 5">
            <a:extLst>
              <a:ext uri="{FF2B5EF4-FFF2-40B4-BE49-F238E27FC236}">
                <a16:creationId xmlns:a16="http://schemas.microsoft.com/office/drawing/2014/main" id="{8766201A-7AEB-0C20-3D6D-A42C04BEA2C2}"/>
              </a:ext>
            </a:extLst>
          </p:cNvPr>
          <p:cNvCxnSpPr>
            <a:cxnSpLocks/>
          </p:cNvCxnSpPr>
          <p:nvPr/>
        </p:nvCxnSpPr>
        <p:spPr>
          <a:xfrm>
            <a:off x="6853925" y="779611"/>
            <a:ext cx="3978705"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sp>
        <p:nvSpPr>
          <p:cNvPr id="7" name="Textfeld 6">
            <a:extLst>
              <a:ext uri="{FF2B5EF4-FFF2-40B4-BE49-F238E27FC236}">
                <a16:creationId xmlns:a16="http://schemas.microsoft.com/office/drawing/2014/main" id="{430E5323-CA4C-9D99-F2A1-BFB1C6A51154}"/>
              </a:ext>
            </a:extLst>
          </p:cNvPr>
          <p:cNvSpPr txBox="1"/>
          <p:nvPr/>
        </p:nvSpPr>
        <p:spPr>
          <a:xfrm>
            <a:off x="820443" y="1537402"/>
            <a:ext cx="3835377" cy="5386090"/>
          </a:xfrm>
          <a:prstGeom prst="rect">
            <a:avLst/>
          </a:prstGeom>
          <a:noFill/>
        </p:spPr>
        <p:txBody>
          <a:bodyPr wrap="square" rtlCol="0">
            <a:spAutoFit/>
          </a:bodyPr>
          <a:lstStyle/>
          <a:p>
            <a:pPr marL="285750" indent="-285750" algn="l">
              <a:buFont typeface="Arial" panose="020B0604020202020204" pitchFamily="34" charset="0"/>
              <a:buChar char="•"/>
            </a:pPr>
            <a:r>
              <a:rPr lang="de-AT" sz="1400" b="1" dirty="0">
                <a:solidFill>
                  <a:srgbClr val="374151"/>
                </a:solidFill>
                <a:latin typeface="Sitka Display" pitchFamily="2" charset="0"/>
              </a:rPr>
              <a:t>Gourmet Wagyu Burger: </a:t>
            </a:r>
          </a:p>
          <a:p>
            <a:pPr lvl="1"/>
            <a:r>
              <a:rPr lang="de-AT" sz="1400" dirty="0">
                <a:solidFill>
                  <a:srgbClr val="374151"/>
                </a:solidFill>
                <a:latin typeface="Sitka Display" pitchFamily="2" charset="0"/>
              </a:rPr>
              <a:t>aus hochwertigem Wagyu-Rindfleisch, mit Trüffelöl, geschmolzenem Gruyère-Käse, karamellisierten Zwiebeln und hausgemachter Aioli auf einem Brioche-Brötchen.</a:t>
            </a:r>
          </a:p>
          <a:p>
            <a:pPr marL="285750" indent="-285750" algn="l">
              <a:buFont typeface="Arial" panose="020B0604020202020204" pitchFamily="34" charset="0"/>
              <a:buChar char="•"/>
            </a:pPr>
            <a:r>
              <a:rPr lang="de-AT" sz="1400" b="1" dirty="0">
                <a:solidFill>
                  <a:srgbClr val="374151"/>
                </a:solidFill>
                <a:latin typeface="Sitka Display" pitchFamily="2" charset="0"/>
              </a:rPr>
              <a:t>Lachs-Burger: </a:t>
            </a:r>
          </a:p>
          <a:p>
            <a:pPr lvl="1"/>
            <a:r>
              <a:rPr lang="de-AT" sz="1400" dirty="0">
                <a:solidFill>
                  <a:srgbClr val="374151"/>
                </a:solidFill>
                <a:latin typeface="Sitka Display" pitchFamily="2" charset="0"/>
              </a:rPr>
              <a:t>gebratenen Lachsfilet-Patty, Avocado-Scheiben, Rucola, Gurken, roten Zwiebeln und einem Dill-Senf-Dressing auf einem Vollkorn-Brötchen.</a:t>
            </a:r>
          </a:p>
          <a:p>
            <a:pPr marL="285750" indent="-285750" algn="l">
              <a:buFont typeface="Arial" panose="020B0604020202020204" pitchFamily="34" charset="0"/>
              <a:buChar char="•"/>
            </a:pPr>
            <a:r>
              <a:rPr lang="de-AT" sz="1400" b="1" dirty="0" err="1">
                <a:solidFill>
                  <a:srgbClr val="374151"/>
                </a:solidFill>
                <a:latin typeface="Sitka Display" pitchFamily="2" charset="0"/>
              </a:rPr>
              <a:t>Portobello</a:t>
            </a:r>
            <a:r>
              <a:rPr lang="de-AT" sz="1400" b="1" dirty="0">
                <a:solidFill>
                  <a:srgbClr val="374151"/>
                </a:solidFill>
                <a:latin typeface="Sitka Display" pitchFamily="2" charset="0"/>
              </a:rPr>
              <a:t>-Pilz-Burger:</a:t>
            </a:r>
          </a:p>
          <a:p>
            <a:pPr lvl="1"/>
            <a:r>
              <a:rPr lang="de-AT" sz="1400" dirty="0">
                <a:solidFill>
                  <a:srgbClr val="374151"/>
                </a:solidFill>
                <a:latin typeface="Sitka Display" pitchFamily="2" charset="0"/>
              </a:rPr>
              <a:t>Ein vegetarischer Burger mit gegrilltem </a:t>
            </a:r>
            <a:r>
              <a:rPr lang="de-AT" sz="1400" dirty="0" err="1">
                <a:solidFill>
                  <a:srgbClr val="374151"/>
                </a:solidFill>
                <a:latin typeface="Sitka Display" pitchFamily="2" charset="0"/>
              </a:rPr>
              <a:t>Portobello</a:t>
            </a:r>
            <a:r>
              <a:rPr lang="de-AT" sz="1400" dirty="0">
                <a:solidFill>
                  <a:srgbClr val="374151"/>
                </a:solidFill>
                <a:latin typeface="Sitka Display" pitchFamily="2" charset="0"/>
              </a:rPr>
              <a:t>-Pilz als Patty, gerösteten Paprikastreifen, Ziegenkäse, Rucola und Balsamico-Glasur auf einem hausgemachten Focaccia-Brötchen.</a:t>
            </a:r>
          </a:p>
          <a:p>
            <a:pPr marL="285750" indent="-285750" algn="l">
              <a:buFont typeface="Arial" panose="020B0604020202020204" pitchFamily="34" charset="0"/>
              <a:buChar char="•"/>
            </a:pPr>
            <a:r>
              <a:rPr lang="de-AT" sz="1400" b="1" dirty="0">
                <a:solidFill>
                  <a:srgbClr val="374151"/>
                </a:solidFill>
                <a:latin typeface="Sitka Display" pitchFamily="2" charset="0"/>
              </a:rPr>
              <a:t>Kobe Beef Burger: </a:t>
            </a:r>
          </a:p>
          <a:p>
            <a:pPr lvl="1"/>
            <a:r>
              <a:rPr lang="de-AT" sz="1400" dirty="0">
                <a:solidFill>
                  <a:srgbClr val="374151"/>
                </a:solidFill>
                <a:latin typeface="Sitka Display" pitchFamily="2" charset="0"/>
              </a:rPr>
              <a:t>aus erstklassigem Kobe-Rindfleisch, belegt mit geschmolzenem Blauschimmelkäse, karamellisierten Zwiebeln, hausgemachtem Tomaten-Chutney und frischen Rucola auf einem hausgebackenen Brioche-Brötchen</a:t>
            </a:r>
            <a:r>
              <a:rPr lang="de-AT" b="0" i="0" dirty="0">
                <a:solidFill>
                  <a:srgbClr val="0D0D0D"/>
                </a:solidFill>
                <a:effectLst/>
                <a:latin typeface="Söhne"/>
              </a:rPr>
              <a:t>.</a:t>
            </a:r>
          </a:p>
          <a:p>
            <a:pPr marL="285750" indent="-285750">
              <a:buFont typeface="Arial" panose="020B0604020202020204" pitchFamily="34" charset="0"/>
              <a:buChar char="•"/>
            </a:pPr>
            <a:endParaRPr lang="de-AT" dirty="0"/>
          </a:p>
        </p:txBody>
      </p:sp>
      <p:sp>
        <p:nvSpPr>
          <p:cNvPr id="8" name="Textfeld 7">
            <a:extLst>
              <a:ext uri="{FF2B5EF4-FFF2-40B4-BE49-F238E27FC236}">
                <a16:creationId xmlns:a16="http://schemas.microsoft.com/office/drawing/2014/main" id="{910711C7-DBD6-790F-BD79-B8899794DB2F}"/>
              </a:ext>
            </a:extLst>
          </p:cNvPr>
          <p:cNvSpPr txBox="1"/>
          <p:nvPr/>
        </p:nvSpPr>
        <p:spPr>
          <a:xfrm>
            <a:off x="5820636" y="1292686"/>
            <a:ext cx="2310583"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 </a:t>
            </a:r>
            <a:r>
              <a:rPr lang="de-DE" sz="2000" b="1" i="1" dirty="0">
                <a:solidFill>
                  <a:srgbClr val="156082"/>
                </a:solidFill>
                <a:effectLst>
                  <a:outerShdw blurRad="50800" dist="38100" algn="l" rotWithShape="0">
                    <a:prstClr val="black">
                      <a:alpha val="40000"/>
                    </a:prstClr>
                  </a:outerShdw>
                </a:effectLst>
                <a:latin typeface="Sitka Display" pitchFamily="2" charset="0"/>
                <a:sym typeface="Wingdings" panose="05000000000000000000" pitchFamily="2" charset="2"/>
              </a:rPr>
              <a:t>v</a:t>
            </a:r>
            <a:r>
              <a:rPr kumimoji="0" lang="de-DE" sz="2000" b="1" i="1" u="none" strike="noStrike" kern="1200" cap="none" spc="0" normalizeH="0" baseline="0" noProof="0" dirty="0" err="1">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rPr>
              <a:t>om</a:t>
            </a: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rPr>
              <a:t> Grill</a:t>
            </a:r>
            <a:endParaRPr kumimoji="0" lang="de-DE" sz="2000" b="1" i="1" u="none" strike="noStrike" kern="1200" cap="none" spc="0" normalizeH="0" baseline="0" noProof="0" dirty="0">
              <a:ln>
                <a:noFill/>
              </a:ln>
              <a:solidFill>
                <a:srgbClr val="0070C0"/>
              </a:solidFill>
              <a:effectLst>
                <a:outerShdw blurRad="50800" dist="38100" algn="l" rotWithShape="0">
                  <a:prstClr val="black">
                    <a:alpha val="40000"/>
                  </a:prstClr>
                </a:outerShdw>
              </a:effectLst>
              <a:uLnTx/>
              <a:uFillTx/>
              <a:latin typeface="Sitka Display" pitchFamily="2" charset="0"/>
              <a:ea typeface="+mn-ea"/>
              <a:cs typeface="+mn-cs"/>
            </a:endParaRPr>
          </a:p>
        </p:txBody>
      </p:sp>
      <p:pic>
        <p:nvPicPr>
          <p:cNvPr id="9" name="Picture 16" descr="36.004 Besteck Icon Bilder, Stockfotos, 3D-Objekte und Vektorgrafiken |  Shutterstock">
            <a:extLst>
              <a:ext uri="{FF2B5EF4-FFF2-40B4-BE49-F238E27FC236}">
                <a16:creationId xmlns:a16="http://schemas.microsoft.com/office/drawing/2014/main" id="{C0DE45C1-5A34-F1FA-C97F-8D6F9E57D762}"/>
              </a:ext>
            </a:extLst>
          </p:cNvPr>
          <p:cNvPicPr>
            <a:picLocks noChangeAspect="1" noChangeArrowheads="1"/>
          </p:cNvPicPr>
          <p:nvPr/>
        </p:nvPicPr>
        <p:blipFill>
          <a:blip r:embed="rId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7706" y="6052894"/>
            <a:ext cx="942217" cy="94221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36.004 Besteck Icon Bilder, Stockfotos, 3D-Objekte und Vektorgrafiken |  Shutterstock">
            <a:extLst>
              <a:ext uri="{FF2B5EF4-FFF2-40B4-BE49-F238E27FC236}">
                <a16:creationId xmlns:a16="http://schemas.microsoft.com/office/drawing/2014/main" id="{88F13BC3-1713-9746-CB63-9160DBA1C19F}"/>
              </a:ext>
            </a:extLst>
          </p:cNvPr>
          <p:cNvPicPr>
            <a:picLocks noChangeAspect="1" noChangeArrowheads="1"/>
          </p:cNvPicPr>
          <p:nvPr/>
        </p:nvPicPr>
        <p:blipFill>
          <a:blip r:embed="rId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832630" y="6052894"/>
            <a:ext cx="942217" cy="9422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a:extLst>
              <a:ext uri="{FF2B5EF4-FFF2-40B4-BE49-F238E27FC236}">
                <a16:creationId xmlns:a16="http://schemas.microsoft.com/office/drawing/2014/main" id="{F4479401-891D-7EF3-B274-4353EBD95DFD}"/>
              </a:ext>
            </a:extLst>
          </p:cNvPr>
          <p:cNvSpPr txBox="1"/>
          <p:nvPr/>
        </p:nvSpPr>
        <p:spPr>
          <a:xfrm>
            <a:off x="4655820" y="1537402"/>
            <a:ext cx="942217" cy="4555093"/>
          </a:xfrm>
          <a:prstGeom prst="rect">
            <a:avLst/>
          </a:prstGeom>
          <a:noFill/>
        </p:spPr>
        <p:txBody>
          <a:bodyPr wrap="square" rtlCol="0">
            <a:spAutoFit/>
          </a:bodyPr>
          <a:lstStyle/>
          <a:p>
            <a:pPr algn="l"/>
            <a:r>
              <a:rPr lang="de-AT" sz="1600" b="1" dirty="0">
                <a:solidFill>
                  <a:schemeClr val="accent1"/>
                </a:solidFill>
                <a:latin typeface="Sitka Display" pitchFamily="2" charset="0"/>
              </a:rPr>
              <a:t>22,60€</a:t>
            </a: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25,30€</a:t>
            </a: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24,20€</a:t>
            </a: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endParaRPr lang="de-AT" sz="1600" b="1" dirty="0">
              <a:solidFill>
                <a:schemeClr val="accent1"/>
              </a:solidFill>
              <a:latin typeface="Sitka Display" pitchFamily="2" charset="0"/>
            </a:endParaRPr>
          </a:p>
          <a:p>
            <a:pPr algn="l"/>
            <a:r>
              <a:rPr lang="de-AT" sz="1600" b="1" dirty="0">
                <a:solidFill>
                  <a:schemeClr val="accent1"/>
                </a:solidFill>
                <a:latin typeface="Sitka Display" pitchFamily="2" charset="0"/>
              </a:rPr>
              <a:t>39,80€</a:t>
            </a:r>
          </a:p>
          <a:p>
            <a:pPr algn="l"/>
            <a:endParaRPr lang="de-AT" sz="1600" b="1" dirty="0">
              <a:solidFill>
                <a:schemeClr val="accent1"/>
              </a:solidFill>
              <a:latin typeface="Sitka Display" pitchFamily="2" charset="0"/>
            </a:endParaRPr>
          </a:p>
          <a:p>
            <a:endParaRPr lang="de-AT" dirty="0"/>
          </a:p>
        </p:txBody>
      </p:sp>
      <p:pic>
        <p:nvPicPr>
          <p:cNvPr id="2050" name="Picture 2" descr="Burger Icon Bilder – Durchsuchen 249,643 Archivfotos, Vektorgrafiken und  Videos | Adobe Stock">
            <a:extLst>
              <a:ext uri="{FF2B5EF4-FFF2-40B4-BE49-F238E27FC236}">
                <a16:creationId xmlns:a16="http://schemas.microsoft.com/office/drawing/2014/main" id="{21CE7E1B-46C3-5A03-5E64-16CADBC50053}"/>
              </a:ext>
            </a:extLst>
          </p:cNvPr>
          <p:cNvPicPr>
            <a:picLocks noChangeAspect="1" noChangeArrowheads="1"/>
          </p:cNvPicPr>
          <p:nvPr/>
        </p:nvPicPr>
        <p:blipFill>
          <a:blip r:embed="rId6">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98557" y="820559"/>
            <a:ext cx="872237" cy="872237"/>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CC128274-10CC-1705-9555-14024873357E}"/>
              </a:ext>
            </a:extLst>
          </p:cNvPr>
          <p:cNvSpPr txBox="1"/>
          <p:nvPr/>
        </p:nvSpPr>
        <p:spPr>
          <a:xfrm>
            <a:off x="6030845" y="1788899"/>
            <a:ext cx="2924958" cy="3970318"/>
          </a:xfrm>
          <a:prstGeom prst="rect">
            <a:avLst/>
          </a:prstGeom>
          <a:noFill/>
        </p:spPr>
        <p:txBody>
          <a:bodyPr wrap="square" rtlCol="0">
            <a:spAutoFit/>
          </a:bodyPr>
          <a:lstStyle/>
          <a:p>
            <a:pPr lvl="1"/>
            <a:r>
              <a:rPr lang="de-DE" sz="1400" b="1" dirty="0">
                <a:solidFill>
                  <a:srgbClr val="374151"/>
                </a:solidFill>
                <a:latin typeface="Sitka Display" pitchFamily="2" charset="0"/>
              </a:rPr>
              <a:t>Gegrillter Hummer: </a:t>
            </a:r>
          </a:p>
          <a:p>
            <a:pPr marL="742950" lvl="1" indent="-285750">
              <a:buFont typeface="Arial" panose="020B0604020202020204" pitchFamily="34" charset="0"/>
              <a:buChar char="•"/>
            </a:pPr>
            <a:r>
              <a:rPr lang="de-DE" sz="1400" dirty="0">
                <a:solidFill>
                  <a:srgbClr val="374151"/>
                </a:solidFill>
                <a:latin typeface="Sitka Display" pitchFamily="2" charset="0"/>
              </a:rPr>
              <a:t>Mit Risotto oder gebrannten Spargel serviert</a:t>
            </a:r>
          </a:p>
          <a:p>
            <a:pPr lvl="2"/>
            <a:endParaRPr lang="de-DE" sz="1400" dirty="0">
              <a:solidFill>
                <a:srgbClr val="374151"/>
              </a:solidFill>
              <a:latin typeface="Sitka Display" pitchFamily="2" charset="0"/>
            </a:endParaRPr>
          </a:p>
          <a:p>
            <a:pPr lvl="2"/>
            <a:endParaRPr lang="de-DE" sz="1400" dirty="0">
              <a:solidFill>
                <a:srgbClr val="374151"/>
              </a:solidFill>
              <a:latin typeface="Sitka Display" pitchFamily="2" charset="0"/>
            </a:endParaRPr>
          </a:p>
          <a:p>
            <a:pPr lvl="2"/>
            <a:endParaRPr lang="de-DE" sz="1400" dirty="0">
              <a:solidFill>
                <a:srgbClr val="374151"/>
              </a:solidFill>
              <a:latin typeface="Sitka Display" pitchFamily="2" charset="0"/>
            </a:endParaRPr>
          </a:p>
          <a:p>
            <a:pPr lvl="1"/>
            <a:r>
              <a:rPr lang="de-DE" sz="1400" b="1" dirty="0">
                <a:solidFill>
                  <a:srgbClr val="374151"/>
                </a:solidFill>
                <a:latin typeface="Sitka Display" pitchFamily="2" charset="0"/>
              </a:rPr>
              <a:t>Gegrillte Lammkotelett</a:t>
            </a:r>
          </a:p>
          <a:p>
            <a:pPr marL="742950" lvl="1" indent="-285750">
              <a:buFont typeface="Arial" panose="020B0604020202020204" pitchFamily="34" charset="0"/>
              <a:buChar char="•"/>
            </a:pPr>
            <a:r>
              <a:rPr lang="de-DE" sz="1400" dirty="0">
                <a:solidFill>
                  <a:srgbClr val="374151"/>
                </a:solidFill>
                <a:latin typeface="Sitka Display" pitchFamily="2" charset="0"/>
              </a:rPr>
              <a:t>Zarte Lammkoteletts, mariniert mit Kräutern und Knoblauch,</a:t>
            </a:r>
          </a:p>
          <a:p>
            <a:pPr marL="742950" lvl="1" indent="-285750">
              <a:buFont typeface="Arial" panose="020B0604020202020204" pitchFamily="34" charset="0"/>
              <a:buChar char="•"/>
            </a:pPr>
            <a:r>
              <a:rPr lang="de-DE" sz="1400" dirty="0">
                <a:solidFill>
                  <a:srgbClr val="374151"/>
                </a:solidFill>
                <a:latin typeface="Sitka Display" pitchFamily="2" charset="0"/>
              </a:rPr>
              <a:t>Serviert in Rotweinsauce</a:t>
            </a:r>
          </a:p>
          <a:p>
            <a:pPr lvl="2"/>
            <a:endParaRPr lang="de-DE" sz="1400" dirty="0">
              <a:solidFill>
                <a:srgbClr val="374151"/>
              </a:solidFill>
              <a:latin typeface="Sitka Display" pitchFamily="2" charset="0"/>
            </a:endParaRPr>
          </a:p>
          <a:p>
            <a:pPr lvl="2"/>
            <a:endParaRPr lang="de-DE" sz="1400" dirty="0">
              <a:solidFill>
                <a:srgbClr val="374151"/>
              </a:solidFill>
              <a:latin typeface="Sitka Display" pitchFamily="2" charset="0"/>
            </a:endParaRPr>
          </a:p>
          <a:p>
            <a:pPr lvl="2"/>
            <a:endParaRPr lang="de-DE" sz="1400" dirty="0">
              <a:solidFill>
                <a:srgbClr val="374151"/>
              </a:solidFill>
              <a:latin typeface="Sitka Display" pitchFamily="2" charset="0"/>
            </a:endParaRPr>
          </a:p>
          <a:p>
            <a:pPr lvl="1"/>
            <a:r>
              <a:rPr lang="de-DE" sz="1400" b="1" dirty="0">
                <a:solidFill>
                  <a:srgbClr val="374151"/>
                </a:solidFill>
                <a:latin typeface="Sitka Display" pitchFamily="2" charset="0"/>
              </a:rPr>
              <a:t>Gegrillte Jakobsmuscheln</a:t>
            </a:r>
          </a:p>
          <a:p>
            <a:pPr marL="742950" lvl="1" indent="-285750">
              <a:buFont typeface="Arial" panose="020B0604020202020204" pitchFamily="34" charset="0"/>
              <a:buChar char="•"/>
            </a:pPr>
            <a:r>
              <a:rPr lang="de-DE" sz="1400" dirty="0">
                <a:solidFill>
                  <a:srgbClr val="374151"/>
                </a:solidFill>
                <a:latin typeface="Sitka Display" pitchFamily="2" charset="0"/>
              </a:rPr>
              <a:t>mit würzigen</a:t>
            </a:r>
          </a:p>
          <a:p>
            <a:pPr marL="742950" lvl="1" indent="-285750">
              <a:buFont typeface="Arial" panose="020B0604020202020204" pitchFamily="34" charset="0"/>
              <a:buChar char="•"/>
            </a:pPr>
            <a:r>
              <a:rPr lang="de-DE" sz="1400" dirty="0">
                <a:solidFill>
                  <a:srgbClr val="374151"/>
                </a:solidFill>
                <a:latin typeface="Sitka Display" pitchFamily="2" charset="0"/>
              </a:rPr>
              <a:t>Mango-Salsa </a:t>
            </a:r>
          </a:p>
          <a:p>
            <a:pPr marL="742950" lvl="1" indent="-285750">
              <a:buFont typeface="Arial" panose="020B0604020202020204" pitchFamily="34" charset="0"/>
              <a:buChar char="•"/>
            </a:pPr>
            <a:r>
              <a:rPr lang="de-DE" sz="1400" dirty="0">
                <a:solidFill>
                  <a:srgbClr val="374151"/>
                </a:solidFill>
                <a:latin typeface="Sitka Display" pitchFamily="2" charset="0"/>
              </a:rPr>
              <a:t>Mit Risotto serviert </a:t>
            </a:r>
            <a:endParaRPr lang="de-AT" dirty="0"/>
          </a:p>
        </p:txBody>
      </p:sp>
      <p:sp>
        <p:nvSpPr>
          <p:cNvPr id="13" name="Textfeld 12">
            <a:extLst>
              <a:ext uri="{FF2B5EF4-FFF2-40B4-BE49-F238E27FC236}">
                <a16:creationId xmlns:a16="http://schemas.microsoft.com/office/drawing/2014/main" id="{619FFFF7-E999-FFB6-41BF-0B7E578D0344}"/>
              </a:ext>
            </a:extLst>
          </p:cNvPr>
          <p:cNvSpPr txBox="1"/>
          <p:nvPr/>
        </p:nvSpPr>
        <p:spPr>
          <a:xfrm>
            <a:off x="349046" y="1216724"/>
            <a:ext cx="2310583"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 </a:t>
            </a: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rPr>
              <a:t>Burger</a:t>
            </a:r>
            <a:endParaRPr kumimoji="0" lang="de-DE" sz="2000" b="1" i="1" u="none" strike="noStrike" kern="1200" cap="none" spc="0" normalizeH="0" baseline="0" noProof="0" dirty="0">
              <a:ln>
                <a:noFill/>
              </a:ln>
              <a:solidFill>
                <a:srgbClr val="0070C0"/>
              </a:solidFill>
              <a:effectLst>
                <a:outerShdw blurRad="50800" dist="38100" algn="l" rotWithShape="0">
                  <a:prstClr val="black">
                    <a:alpha val="40000"/>
                  </a:prstClr>
                </a:outerShdw>
              </a:effectLst>
              <a:uLnTx/>
              <a:uFillTx/>
              <a:latin typeface="Sitka Display" pitchFamily="2" charset="0"/>
              <a:ea typeface="+mn-ea"/>
              <a:cs typeface="+mn-cs"/>
            </a:endParaRPr>
          </a:p>
        </p:txBody>
      </p:sp>
      <p:pic>
        <p:nvPicPr>
          <p:cNvPr id="2054" name="Picture 6" descr="Grill Grill Symbol im schwarz und Weiß Farbe. 24289081 Vektor Kunst bei  Vecteezy">
            <a:extLst>
              <a:ext uri="{FF2B5EF4-FFF2-40B4-BE49-F238E27FC236}">
                <a16:creationId xmlns:a16="http://schemas.microsoft.com/office/drawing/2014/main" id="{2D7A5C10-13CA-42EE-6EB7-05131ECD3A5B}"/>
              </a:ext>
            </a:extLst>
          </p:cNvPr>
          <p:cNvPicPr>
            <a:picLocks noChangeAspect="1" noChangeArrowheads="1"/>
          </p:cNvPicPr>
          <p:nvPr/>
        </p:nvPicPr>
        <p:blipFill>
          <a:blip r:embed="rId7">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42074" y="856724"/>
            <a:ext cx="475167"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ummer grillen: Tipps für die schmackhafte Zubereitung | AMEXcited">
            <a:extLst>
              <a:ext uri="{FF2B5EF4-FFF2-40B4-BE49-F238E27FC236}">
                <a16:creationId xmlns:a16="http://schemas.microsoft.com/office/drawing/2014/main" id="{D37E8784-685E-FCC6-DE53-1C95A37F58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70137" y="1537402"/>
            <a:ext cx="1817141" cy="13560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8" name="Picture 10" descr="Kerntemperatur Lammkotelett - So werden sie perfekt">
            <a:extLst>
              <a:ext uri="{FF2B5EF4-FFF2-40B4-BE49-F238E27FC236}">
                <a16:creationId xmlns:a16="http://schemas.microsoft.com/office/drawing/2014/main" id="{1B077E69-50FC-3142-4E83-E6A77CCC6A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21075" y="2974908"/>
            <a:ext cx="2021769" cy="134452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60" name="Picture 12" descr="Jakobsmuscheln grillen mit Feldsalat und Granatapfelkernen">
            <a:extLst>
              <a:ext uri="{FF2B5EF4-FFF2-40B4-BE49-F238E27FC236}">
                <a16:creationId xmlns:a16="http://schemas.microsoft.com/office/drawing/2014/main" id="{37FB3050-E247-E68E-C1FA-AEEBB15AF8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70265" y="4554311"/>
            <a:ext cx="2121672" cy="15912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 name="Textfeld 13">
            <a:extLst>
              <a:ext uri="{FF2B5EF4-FFF2-40B4-BE49-F238E27FC236}">
                <a16:creationId xmlns:a16="http://schemas.microsoft.com/office/drawing/2014/main" id="{B13E3B08-62AA-F4E7-4BB2-79F9916B1D65}"/>
              </a:ext>
            </a:extLst>
          </p:cNvPr>
          <p:cNvSpPr txBox="1"/>
          <p:nvPr/>
        </p:nvSpPr>
        <p:spPr>
          <a:xfrm>
            <a:off x="6652011" y="2477210"/>
            <a:ext cx="1972121" cy="338554"/>
          </a:xfrm>
          <a:prstGeom prst="rect">
            <a:avLst/>
          </a:prstGeom>
          <a:noFill/>
        </p:spPr>
        <p:txBody>
          <a:bodyPr wrap="square" rtlCol="0">
            <a:spAutoFit/>
          </a:bodyPr>
          <a:lstStyle/>
          <a:p>
            <a:r>
              <a:rPr lang="de-AT" sz="1600" b="1" dirty="0">
                <a:solidFill>
                  <a:schemeClr val="accent1"/>
                </a:solidFill>
                <a:latin typeface="Sitka Display" pitchFamily="2" charset="0"/>
              </a:rPr>
              <a:t>55,30€</a:t>
            </a:r>
          </a:p>
        </p:txBody>
      </p:sp>
      <p:sp>
        <p:nvSpPr>
          <p:cNvPr id="15" name="Textfeld 14">
            <a:extLst>
              <a:ext uri="{FF2B5EF4-FFF2-40B4-BE49-F238E27FC236}">
                <a16:creationId xmlns:a16="http://schemas.microsoft.com/office/drawing/2014/main" id="{DF060FBC-18C5-E0A5-1449-15B4314FD6ED}"/>
              </a:ext>
            </a:extLst>
          </p:cNvPr>
          <p:cNvSpPr txBox="1"/>
          <p:nvPr/>
        </p:nvSpPr>
        <p:spPr>
          <a:xfrm>
            <a:off x="6732550" y="5670670"/>
            <a:ext cx="1972121" cy="338554"/>
          </a:xfrm>
          <a:prstGeom prst="rect">
            <a:avLst/>
          </a:prstGeom>
          <a:noFill/>
        </p:spPr>
        <p:txBody>
          <a:bodyPr wrap="square" rtlCol="0">
            <a:spAutoFit/>
          </a:bodyPr>
          <a:lstStyle/>
          <a:p>
            <a:r>
              <a:rPr lang="de-AT" sz="1600" b="1" dirty="0">
                <a:solidFill>
                  <a:schemeClr val="accent1"/>
                </a:solidFill>
                <a:latin typeface="Sitka Display" pitchFamily="2" charset="0"/>
              </a:rPr>
              <a:t>30,75€</a:t>
            </a:r>
          </a:p>
        </p:txBody>
      </p:sp>
      <p:sp>
        <p:nvSpPr>
          <p:cNvPr id="16" name="Textfeld 15">
            <a:extLst>
              <a:ext uri="{FF2B5EF4-FFF2-40B4-BE49-F238E27FC236}">
                <a16:creationId xmlns:a16="http://schemas.microsoft.com/office/drawing/2014/main" id="{3D746554-6DD8-8502-AD99-948A70287A5E}"/>
              </a:ext>
            </a:extLst>
          </p:cNvPr>
          <p:cNvSpPr txBox="1"/>
          <p:nvPr/>
        </p:nvSpPr>
        <p:spPr>
          <a:xfrm>
            <a:off x="6732550" y="4215757"/>
            <a:ext cx="1972121" cy="338554"/>
          </a:xfrm>
          <a:prstGeom prst="rect">
            <a:avLst/>
          </a:prstGeom>
          <a:noFill/>
        </p:spPr>
        <p:txBody>
          <a:bodyPr wrap="square" rtlCol="0">
            <a:spAutoFit/>
          </a:bodyPr>
          <a:lstStyle/>
          <a:p>
            <a:r>
              <a:rPr lang="de-AT" sz="1600" b="1" dirty="0">
                <a:solidFill>
                  <a:schemeClr val="accent1"/>
                </a:solidFill>
                <a:latin typeface="Sitka Display" pitchFamily="2" charset="0"/>
              </a:rPr>
              <a:t>45,50€</a:t>
            </a:r>
          </a:p>
        </p:txBody>
      </p:sp>
    </p:spTree>
    <p:extLst>
      <p:ext uri="{BB962C8B-B14F-4D97-AF65-F5344CB8AC3E}">
        <p14:creationId xmlns:p14="http://schemas.microsoft.com/office/powerpoint/2010/main" val="3999578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31607272-9248-105B-9CF1-56A0DE64D006}"/>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AFCB568A-D65B-317A-E3B3-2F4FB92ABDE0}"/>
              </a:ext>
            </a:extLst>
          </p:cNvPr>
          <p:cNvPicPr>
            <a:picLocks noChangeAspect="1"/>
          </p:cNvPicPr>
          <p:nvPr/>
        </p:nvPicPr>
        <p:blipFill rotWithShape="1">
          <a:blip r:embed="rId4">
            <a:alphaModFix amt="50000"/>
          </a:blip>
          <a:srcRect l="3802" t="3886" r="3038" b="21186"/>
          <a:stretch/>
        </p:blipFill>
        <p:spPr>
          <a:xfrm>
            <a:off x="0" y="-27474"/>
            <a:ext cx="12192000" cy="6881460"/>
          </a:xfrm>
          <a:prstGeom prst="rect">
            <a:avLst/>
          </a:prstGeom>
        </p:spPr>
      </p:pic>
      <p:sp>
        <p:nvSpPr>
          <p:cNvPr id="2" name="Textfeld 1">
            <a:extLst>
              <a:ext uri="{FF2B5EF4-FFF2-40B4-BE49-F238E27FC236}">
                <a16:creationId xmlns:a16="http://schemas.microsoft.com/office/drawing/2014/main" id="{1630EC8D-D4D0-0006-2E63-92070D8AFA72}"/>
              </a:ext>
            </a:extLst>
          </p:cNvPr>
          <p:cNvSpPr txBox="1"/>
          <p:nvPr/>
        </p:nvSpPr>
        <p:spPr>
          <a:xfrm>
            <a:off x="6146000" y="0"/>
            <a:ext cx="533891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800" b="1" i="0" u="none" strike="noStrike" kern="1200" cap="none" spc="0" normalizeH="0" baseline="0" noProof="0" dirty="0">
                <a:ln>
                  <a:noFill/>
                </a:ln>
                <a:solidFill>
                  <a:srgbClr val="374151"/>
                </a:solidFill>
                <a:effectLst/>
                <a:uLnTx/>
                <a:uFillTx/>
                <a:latin typeface="Söhne"/>
                <a:ea typeface="+mn-ea"/>
                <a:cs typeface="+mn-cs"/>
              </a:rPr>
            </a:br>
            <a:r>
              <a:rPr kumimoji="0" lang="de-DE" sz="2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öhne"/>
                <a:ea typeface="+mn-ea"/>
                <a:cs typeface="+mn-cs"/>
              </a:rPr>
              <a:t>Hauptgerichte</a:t>
            </a:r>
          </a:p>
        </p:txBody>
      </p:sp>
      <p:sp>
        <p:nvSpPr>
          <p:cNvPr id="4" name="Textfeld 3">
            <a:extLst>
              <a:ext uri="{FF2B5EF4-FFF2-40B4-BE49-F238E27FC236}">
                <a16:creationId xmlns:a16="http://schemas.microsoft.com/office/drawing/2014/main" id="{82B6E991-BE55-82A4-512D-6B70C4F13983}"/>
              </a:ext>
            </a:extLst>
          </p:cNvPr>
          <p:cNvSpPr txBox="1"/>
          <p:nvPr/>
        </p:nvSpPr>
        <p:spPr>
          <a:xfrm>
            <a:off x="598930" y="0"/>
            <a:ext cx="533891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800" b="1" i="0" u="none" strike="noStrike" kern="1200" cap="none" spc="0" normalizeH="0" baseline="0" noProof="0" dirty="0">
                <a:ln>
                  <a:noFill/>
                </a:ln>
                <a:solidFill>
                  <a:srgbClr val="374151"/>
                </a:solidFill>
                <a:effectLst/>
                <a:uLnTx/>
                <a:uFillTx/>
                <a:latin typeface="Söhne"/>
                <a:ea typeface="+mn-ea"/>
                <a:cs typeface="+mn-cs"/>
              </a:rPr>
            </a:br>
            <a:r>
              <a:rPr kumimoji="0" lang="de-DE" sz="2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öhne"/>
                <a:ea typeface="+mn-ea"/>
                <a:cs typeface="+mn-cs"/>
              </a:rPr>
              <a:t>Hauptgerichte</a:t>
            </a:r>
          </a:p>
        </p:txBody>
      </p:sp>
      <p:cxnSp>
        <p:nvCxnSpPr>
          <p:cNvPr id="5" name="Gerader Verbinder 4">
            <a:extLst>
              <a:ext uri="{FF2B5EF4-FFF2-40B4-BE49-F238E27FC236}">
                <a16:creationId xmlns:a16="http://schemas.microsoft.com/office/drawing/2014/main" id="{3842C8D1-C3F2-A945-E6E2-2D5D4DD98886}"/>
              </a:ext>
            </a:extLst>
          </p:cNvPr>
          <p:cNvCxnSpPr>
            <a:cxnSpLocks/>
          </p:cNvCxnSpPr>
          <p:nvPr/>
        </p:nvCxnSpPr>
        <p:spPr>
          <a:xfrm>
            <a:off x="1234789" y="779611"/>
            <a:ext cx="3978705"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cxnSp>
        <p:nvCxnSpPr>
          <p:cNvPr id="6" name="Gerader Verbinder 5">
            <a:extLst>
              <a:ext uri="{FF2B5EF4-FFF2-40B4-BE49-F238E27FC236}">
                <a16:creationId xmlns:a16="http://schemas.microsoft.com/office/drawing/2014/main" id="{0884E83E-1414-3081-EA6B-AB81CBD134DC}"/>
              </a:ext>
            </a:extLst>
          </p:cNvPr>
          <p:cNvCxnSpPr>
            <a:cxnSpLocks/>
          </p:cNvCxnSpPr>
          <p:nvPr/>
        </p:nvCxnSpPr>
        <p:spPr>
          <a:xfrm>
            <a:off x="6853925" y="779611"/>
            <a:ext cx="3978705"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pic>
        <p:nvPicPr>
          <p:cNvPr id="9" name="Picture 16" descr="36.004 Besteck Icon Bilder, Stockfotos, 3D-Objekte und Vektorgrafiken |  Shutterstock">
            <a:extLst>
              <a:ext uri="{FF2B5EF4-FFF2-40B4-BE49-F238E27FC236}">
                <a16:creationId xmlns:a16="http://schemas.microsoft.com/office/drawing/2014/main" id="{EAC4484F-858B-ADBD-16F5-E5A7296EC4A4}"/>
              </a:ext>
            </a:extLst>
          </p:cNvPr>
          <p:cNvPicPr>
            <a:picLocks noChangeAspect="1" noChangeArrowheads="1"/>
          </p:cNvPicPr>
          <p:nvPr/>
        </p:nvPicPr>
        <p:blipFill>
          <a:blip r:embed="rId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7706" y="6052894"/>
            <a:ext cx="942217" cy="94221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36.004 Besteck Icon Bilder, Stockfotos, 3D-Objekte und Vektorgrafiken |  Shutterstock">
            <a:extLst>
              <a:ext uri="{FF2B5EF4-FFF2-40B4-BE49-F238E27FC236}">
                <a16:creationId xmlns:a16="http://schemas.microsoft.com/office/drawing/2014/main" id="{26968D51-86C4-A3D6-4E79-B3CD7B849844}"/>
              </a:ext>
            </a:extLst>
          </p:cNvPr>
          <p:cNvPicPr>
            <a:picLocks noChangeAspect="1" noChangeArrowheads="1"/>
          </p:cNvPicPr>
          <p:nvPr/>
        </p:nvPicPr>
        <p:blipFill>
          <a:blip r:embed="rId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832630" y="6052894"/>
            <a:ext cx="942217" cy="94221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256A4B6A-2FCB-2C02-1A61-E6CB4CC978A4}"/>
              </a:ext>
            </a:extLst>
          </p:cNvPr>
          <p:cNvSpPr txBox="1"/>
          <p:nvPr/>
        </p:nvSpPr>
        <p:spPr>
          <a:xfrm>
            <a:off x="477706" y="1092631"/>
            <a:ext cx="2310583"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 Fischgerichte </a:t>
            </a:r>
            <a:endParaRPr kumimoji="0" lang="de-DE" sz="2000" b="1" i="1" u="none" strike="noStrike" kern="1200" cap="none" spc="0" normalizeH="0" baseline="0" noProof="0" dirty="0">
              <a:ln>
                <a:noFill/>
              </a:ln>
              <a:solidFill>
                <a:srgbClr val="0070C0"/>
              </a:solidFill>
              <a:effectLst>
                <a:outerShdw blurRad="50800" dist="38100" algn="l" rotWithShape="0">
                  <a:prstClr val="black">
                    <a:alpha val="40000"/>
                  </a:prstClr>
                </a:outerShdw>
              </a:effectLst>
              <a:uLnTx/>
              <a:uFillTx/>
              <a:latin typeface="Sitka Display" pitchFamily="2" charset="0"/>
              <a:ea typeface="+mn-ea"/>
              <a:cs typeface="+mn-cs"/>
            </a:endParaRPr>
          </a:p>
        </p:txBody>
      </p:sp>
      <p:sp>
        <p:nvSpPr>
          <p:cNvPr id="17" name="Textfeld 16">
            <a:extLst>
              <a:ext uri="{FF2B5EF4-FFF2-40B4-BE49-F238E27FC236}">
                <a16:creationId xmlns:a16="http://schemas.microsoft.com/office/drawing/2014/main" id="{28D308CE-B322-729A-CD34-630F94EC180F}"/>
              </a:ext>
            </a:extLst>
          </p:cNvPr>
          <p:cNvSpPr txBox="1"/>
          <p:nvPr/>
        </p:nvSpPr>
        <p:spPr>
          <a:xfrm>
            <a:off x="845574" y="1805760"/>
            <a:ext cx="3470786" cy="4278094"/>
          </a:xfrm>
          <a:prstGeom prst="rect">
            <a:avLst/>
          </a:prstGeom>
          <a:noFill/>
        </p:spPr>
        <p:txBody>
          <a:bodyPr wrap="square" rtlCol="0">
            <a:spAutoFit/>
          </a:bodyPr>
          <a:lstStyle/>
          <a:p>
            <a:pPr marL="285750" indent="-285750" algn="l">
              <a:buFont typeface="Arial" panose="020B0604020202020204" pitchFamily="34" charset="0"/>
              <a:buChar char="•"/>
            </a:pPr>
            <a:r>
              <a:rPr lang="de-DE" sz="1400" b="1" dirty="0">
                <a:solidFill>
                  <a:srgbClr val="374151"/>
                </a:solidFill>
                <a:latin typeface="Sitka Display" pitchFamily="2" charset="0"/>
              </a:rPr>
              <a:t>Gebratener Lachs :</a:t>
            </a:r>
          </a:p>
          <a:p>
            <a:pPr algn="l"/>
            <a:r>
              <a:rPr lang="de-DE" sz="1400" dirty="0">
                <a:solidFill>
                  <a:srgbClr val="374151"/>
                </a:solidFill>
                <a:latin typeface="Sitka Display" pitchFamily="2" charset="0"/>
              </a:rPr>
              <a:t>          mit Knoblauch-Spinat</a:t>
            </a:r>
          </a:p>
          <a:p>
            <a:pPr lvl="1" algn="l"/>
            <a:r>
              <a:rPr lang="de-DE" sz="1400" dirty="0">
                <a:solidFill>
                  <a:srgbClr val="374151"/>
                </a:solidFill>
                <a:latin typeface="Sitka Display" pitchFamily="2" charset="0"/>
              </a:rPr>
              <a:t>Oder optional mit Reis</a:t>
            </a:r>
          </a:p>
          <a:p>
            <a:pPr lvl="1" algn="l"/>
            <a:r>
              <a:rPr lang="de-DE" sz="1400" dirty="0">
                <a:solidFill>
                  <a:srgbClr val="374151"/>
                </a:solidFill>
                <a:latin typeface="Sitka Display" pitchFamily="2" charset="0"/>
              </a:rPr>
              <a:t>oder Kartoffelpüree</a:t>
            </a:r>
          </a:p>
          <a:p>
            <a:pPr lvl="1" algn="l"/>
            <a:endParaRPr lang="de-DE" dirty="0">
              <a:solidFill>
                <a:srgbClr val="0D0D0D"/>
              </a:solidFill>
              <a:latin typeface="Söhne"/>
            </a:endParaRPr>
          </a:p>
          <a:p>
            <a:pPr lvl="1" algn="l"/>
            <a:endParaRPr lang="de-DE" b="0" i="0" dirty="0">
              <a:solidFill>
                <a:srgbClr val="0D0D0D"/>
              </a:solidFill>
              <a:effectLst/>
              <a:latin typeface="Söhne"/>
            </a:endParaRPr>
          </a:p>
          <a:p>
            <a:pPr marL="285750" indent="-285750">
              <a:buFont typeface="Arial" panose="020B0604020202020204" pitchFamily="34" charset="0"/>
              <a:buChar char="•"/>
            </a:pPr>
            <a:r>
              <a:rPr lang="de-DE" sz="1400" b="1" dirty="0">
                <a:solidFill>
                  <a:srgbClr val="374151"/>
                </a:solidFill>
                <a:latin typeface="Sitka Display" pitchFamily="2" charset="0"/>
              </a:rPr>
              <a:t>Gegrillte Garnelen :</a:t>
            </a:r>
          </a:p>
          <a:p>
            <a:pPr lvl="1"/>
            <a:r>
              <a:rPr lang="de-DE" sz="1400" dirty="0">
                <a:solidFill>
                  <a:srgbClr val="374151"/>
                </a:solidFill>
                <a:latin typeface="Sitka Display" pitchFamily="2" charset="0"/>
              </a:rPr>
              <a:t>mit Zitronen-Kräuter-Soße</a:t>
            </a:r>
          </a:p>
          <a:p>
            <a:pPr lvl="1"/>
            <a:r>
              <a:rPr lang="de-DE" sz="1400" dirty="0">
                <a:solidFill>
                  <a:srgbClr val="374151"/>
                </a:solidFill>
                <a:latin typeface="Sitka Display" pitchFamily="2" charset="0"/>
              </a:rPr>
              <a:t>Serviert mit Gemüse</a:t>
            </a:r>
          </a:p>
          <a:p>
            <a:pPr lvl="1"/>
            <a:r>
              <a:rPr lang="de-DE" sz="1400" dirty="0">
                <a:solidFill>
                  <a:srgbClr val="374151"/>
                </a:solidFill>
                <a:latin typeface="Sitka Display" pitchFamily="2" charset="0"/>
              </a:rPr>
              <a:t>oder Reis</a:t>
            </a:r>
          </a:p>
          <a:p>
            <a:pPr lvl="1" algn="l"/>
            <a:endParaRPr lang="de-DE" dirty="0">
              <a:solidFill>
                <a:srgbClr val="0D0D0D"/>
              </a:solidFill>
              <a:latin typeface="Söhne"/>
            </a:endParaRPr>
          </a:p>
          <a:p>
            <a:pPr lvl="1" algn="l"/>
            <a:endParaRPr lang="de-DE" dirty="0">
              <a:solidFill>
                <a:srgbClr val="0D0D0D"/>
              </a:solidFill>
              <a:latin typeface="Söhne"/>
            </a:endParaRPr>
          </a:p>
          <a:p>
            <a:pPr marL="285750" indent="-285750">
              <a:buFont typeface="Arial" panose="020B0604020202020204" pitchFamily="34" charset="0"/>
              <a:buChar char="•"/>
            </a:pPr>
            <a:r>
              <a:rPr lang="de-DE" sz="1400" b="1" dirty="0">
                <a:solidFill>
                  <a:srgbClr val="374151"/>
                </a:solidFill>
                <a:latin typeface="Sitka Display" pitchFamily="2" charset="0"/>
              </a:rPr>
              <a:t>Thunfisch-Steak :</a:t>
            </a:r>
          </a:p>
          <a:p>
            <a:pPr lvl="1"/>
            <a:r>
              <a:rPr lang="de-DE" sz="1400" dirty="0">
                <a:solidFill>
                  <a:srgbClr val="374151"/>
                </a:solidFill>
                <a:latin typeface="Sitka Display" pitchFamily="2" charset="0"/>
              </a:rPr>
              <a:t>mit Sesamkruste</a:t>
            </a:r>
          </a:p>
          <a:p>
            <a:pPr lvl="1"/>
            <a:r>
              <a:rPr lang="de-DE" sz="1400" dirty="0">
                <a:solidFill>
                  <a:srgbClr val="374151"/>
                </a:solidFill>
                <a:latin typeface="Sitka Display" pitchFamily="2" charset="0"/>
              </a:rPr>
              <a:t>Serviert mit Sojasoße </a:t>
            </a:r>
          </a:p>
          <a:p>
            <a:pPr lvl="1"/>
            <a:r>
              <a:rPr lang="de-DE" sz="1400" dirty="0">
                <a:solidFill>
                  <a:srgbClr val="374151"/>
                </a:solidFill>
                <a:latin typeface="Sitka Display" pitchFamily="2" charset="0"/>
              </a:rPr>
              <a:t>und Reis </a:t>
            </a:r>
          </a:p>
          <a:p>
            <a:pPr lvl="1"/>
            <a:r>
              <a:rPr lang="de-DE" sz="1400" dirty="0">
                <a:solidFill>
                  <a:srgbClr val="374151"/>
                </a:solidFill>
                <a:latin typeface="Sitka Display" pitchFamily="2" charset="0"/>
              </a:rPr>
              <a:t>oder asiatischem Gemüse.</a:t>
            </a:r>
          </a:p>
          <a:p>
            <a:pPr lvl="1" algn="l"/>
            <a:endParaRPr lang="de-AT" dirty="0"/>
          </a:p>
        </p:txBody>
      </p:sp>
      <p:sp>
        <p:nvSpPr>
          <p:cNvPr id="18" name="Textfeld 17">
            <a:extLst>
              <a:ext uri="{FF2B5EF4-FFF2-40B4-BE49-F238E27FC236}">
                <a16:creationId xmlns:a16="http://schemas.microsoft.com/office/drawing/2014/main" id="{5AE10CB1-887D-F015-DB97-3BB8780D292D}"/>
              </a:ext>
            </a:extLst>
          </p:cNvPr>
          <p:cNvSpPr txBox="1"/>
          <p:nvPr/>
        </p:nvSpPr>
        <p:spPr>
          <a:xfrm>
            <a:off x="6334853" y="1802162"/>
            <a:ext cx="4266623" cy="3539430"/>
          </a:xfrm>
          <a:prstGeom prst="rect">
            <a:avLst/>
          </a:prstGeom>
          <a:noFill/>
        </p:spPr>
        <p:txBody>
          <a:bodyPr wrap="square" rtlCol="0">
            <a:spAutoFit/>
          </a:bodyPr>
          <a:lstStyle/>
          <a:p>
            <a:pPr marL="285750" indent="-285750" algn="l">
              <a:buFont typeface="Arial" panose="020B0604020202020204" pitchFamily="34" charset="0"/>
              <a:buChar char="•"/>
            </a:pPr>
            <a:r>
              <a:rPr lang="de-DE" sz="1400" b="1" dirty="0">
                <a:solidFill>
                  <a:srgbClr val="374151"/>
                </a:solidFill>
                <a:latin typeface="Sitka Display" pitchFamily="2" charset="0"/>
              </a:rPr>
              <a:t>Gedünsteter Barsch :</a:t>
            </a:r>
          </a:p>
          <a:p>
            <a:pPr lvl="1" algn="l"/>
            <a:r>
              <a:rPr lang="de-DE" sz="1400" dirty="0">
                <a:solidFill>
                  <a:srgbClr val="374151"/>
                </a:solidFill>
                <a:latin typeface="Sitka Display" pitchFamily="2" charset="0"/>
              </a:rPr>
              <a:t>mit Gemüseallerlei</a:t>
            </a:r>
          </a:p>
          <a:p>
            <a:pPr lvl="1" algn="l"/>
            <a:r>
              <a:rPr lang="de-DE" sz="1400" dirty="0">
                <a:solidFill>
                  <a:srgbClr val="374151"/>
                </a:solidFill>
                <a:latin typeface="Sitka Display" pitchFamily="2" charset="0"/>
              </a:rPr>
              <a:t>Serviert mit Kartoffelpüree</a:t>
            </a:r>
          </a:p>
          <a:p>
            <a:pPr lvl="1" algn="l"/>
            <a:r>
              <a:rPr lang="de-DE" sz="1400" dirty="0">
                <a:solidFill>
                  <a:srgbClr val="374151"/>
                </a:solidFill>
                <a:latin typeface="Sitka Display" pitchFamily="2" charset="0"/>
              </a:rPr>
              <a:t>Oder Vollkornreis</a:t>
            </a:r>
          </a:p>
          <a:p>
            <a:pPr lvl="1" algn="l"/>
            <a:endParaRPr lang="de-DE" sz="1400" dirty="0">
              <a:solidFill>
                <a:srgbClr val="374151"/>
              </a:solidFill>
              <a:latin typeface="Sitka Display" pitchFamily="2" charset="0"/>
            </a:endParaRPr>
          </a:p>
          <a:p>
            <a:pPr lvl="1" algn="l"/>
            <a:endParaRPr lang="de-DE" sz="1400" dirty="0">
              <a:solidFill>
                <a:srgbClr val="374151"/>
              </a:solidFill>
              <a:latin typeface="Sitka Display" pitchFamily="2" charset="0"/>
            </a:endParaRPr>
          </a:p>
          <a:p>
            <a:pPr lvl="3"/>
            <a:endParaRPr lang="de-DE" sz="1400" b="1" dirty="0">
              <a:solidFill>
                <a:srgbClr val="374151"/>
              </a:solidFill>
              <a:latin typeface="Sitka Display" pitchFamily="2" charset="0"/>
            </a:endParaRPr>
          </a:p>
          <a:p>
            <a:pPr lvl="3"/>
            <a:endParaRPr lang="de-DE" sz="1400" b="1" dirty="0">
              <a:solidFill>
                <a:srgbClr val="374151"/>
              </a:solidFill>
              <a:latin typeface="Sitka Display" pitchFamily="2" charset="0"/>
            </a:endParaRPr>
          </a:p>
          <a:p>
            <a:pPr lvl="3"/>
            <a:endParaRPr lang="de-DE" sz="1400" b="1" dirty="0">
              <a:solidFill>
                <a:srgbClr val="374151"/>
              </a:solidFill>
              <a:latin typeface="Sitka Display" pitchFamily="2" charset="0"/>
            </a:endParaRPr>
          </a:p>
          <a:p>
            <a:pPr marL="285750" indent="-285750">
              <a:buFont typeface="Arial" panose="020B0604020202020204" pitchFamily="34" charset="0"/>
              <a:buChar char="•"/>
            </a:pPr>
            <a:r>
              <a:rPr lang="de-DE" sz="1400" b="1" dirty="0">
                <a:solidFill>
                  <a:srgbClr val="374151"/>
                </a:solidFill>
                <a:latin typeface="Sitka Display" pitchFamily="2" charset="0"/>
              </a:rPr>
              <a:t>Gebratene Forelle mit Mandelbutter und Blattspinat</a:t>
            </a:r>
            <a:r>
              <a:rPr lang="de-DE" sz="1400" b="0" i="0" dirty="0">
                <a:solidFill>
                  <a:srgbClr val="0D0D0D"/>
                </a:solidFill>
                <a:effectLst/>
                <a:latin typeface="Söhne"/>
              </a:rPr>
              <a:t>:.</a:t>
            </a:r>
          </a:p>
          <a:p>
            <a:pPr lvl="1"/>
            <a:r>
              <a:rPr lang="de-DE" sz="1400" dirty="0">
                <a:solidFill>
                  <a:srgbClr val="374151"/>
                </a:solidFill>
                <a:latin typeface="Sitka Display" pitchFamily="2" charset="0"/>
              </a:rPr>
              <a:t>Übergossen mir </a:t>
            </a:r>
          </a:p>
          <a:p>
            <a:pPr lvl="1"/>
            <a:r>
              <a:rPr lang="de-DE" sz="1400" dirty="0">
                <a:solidFill>
                  <a:srgbClr val="374151"/>
                </a:solidFill>
                <a:latin typeface="Sitka Display" pitchFamily="2" charset="0"/>
              </a:rPr>
              <a:t>Mandelbutter</a:t>
            </a:r>
          </a:p>
          <a:p>
            <a:pPr lvl="1"/>
            <a:r>
              <a:rPr lang="de-DE" sz="1400" dirty="0">
                <a:solidFill>
                  <a:srgbClr val="374151"/>
                </a:solidFill>
                <a:latin typeface="Sitka Display" pitchFamily="2" charset="0"/>
              </a:rPr>
              <a:t>Serviert mit Blattspinat</a:t>
            </a:r>
          </a:p>
          <a:p>
            <a:pPr lvl="1" algn="l"/>
            <a:endParaRPr lang="de-DE" sz="1400" dirty="0">
              <a:solidFill>
                <a:srgbClr val="374151"/>
              </a:solidFill>
              <a:latin typeface="Sitka Display" pitchFamily="2" charset="0"/>
            </a:endParaRPr>
          </a:p>
          <a:p>
            <a:pPr lvl="1" algn="l"/>
            <a:endParaRPr lang="de-DE" sz="1400" dirty="0">
              <a:solidFill>
                <a:srgbClr val="374151"/>
              </a:solidFill>
              <a:latin typeface="Sitka Display" pitchFamily="2" charset="0"/>
            </a:endParaRPr>
          </a:p>
        </p:txBody>
      </p:sp>
      <p:pic>
        <p:nvPicPr>
          <p:cNvPr id="1026" name="Picture 2" descr="Fisch - Kostenlose tiere Icons">
            <a:extLst>
              <a:ext uri="{FF2B5EF4-FFF2-40B4-BE49-F238E27FC236}">
                <a16:creationId xmlns:a16="http://schemas.microsoft.com/office/drawing/2014/main" id="{F5B23B81-3114-69A8-20AE-3CB860356BAB}"/>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986221" y="779224"/>
            <a:ext cx="90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feld 22">
            <a:extLst>
              <a:ext uri="{FF2B5EF4-FFF2-40B4-BE49-F238E27FC236}">
                <a16:creationId xmlns:a16="http://schemas.microsoft.com/office/drawing/2014/main" id="{F29D1315-AD30-0E4A-0057-9B69C0775E82}"/>
              </a:ext>
            </a:extLst>
          </p:cNvPr>
          <p:cNvSpPr txBox="1"/>
          <p:nvPr/>
        </p:nvSpPr>
        <p:spPr>
          <a:xfrm>
            <a:off x="6756154" y="4712817"/>
            <a:ext cx="2594026" cy="923330"/>
          </a:xfrm>
          <a:prstGeom prst="rect">
            <a:avLst/>
          </a:prstGeom>
          <a:noFill/>
        </p:spPr>
        <p:txBody>
          <a:bodyPr wrap="square" rtlCol="0">
            <a:spAutoFit/>
          </a:bodyPr>
          <a:lstStyle/>
          <a:p>
            <a:pPr algn="l"/>
            <a:r>
              <a:rPr lang="de-AT" sz="1800" b="1" dirty="0">
                <a:solidFill>
                  <a:schemeClr val="accent1"/>
                </a:solidFill>
                <a:latin typeface="Sitka Display" pitchFamily="2" charset="0"/>
              </a:rPr>
              <a:t>14,99€</a:t>
            </a:r>
          </a:p>
          <a:p>
            <a:endParaRPr lang="de-AT" dirty="0"/>
          </a:p>
          <a:p>
            <a:endParaRPr lang="de-AT" dirty="0"/>
          </a:p>
        </p:txBody>
      </p:sp>
      <p:sp>
        <p:nvSpPr>
          <p:cNvPr id="24" name="Textfeld 23">
            <a:extLst>
              <a:ext uri="{FF2B5EF4-FFF2-40B4-BE49-F238E27FC236}">
                <a16:creationId xmlns:a16="http://schemas.microsoft.com/office/drawing/2014/main" id="{AAC0CDC2-7343-2D23-F175-08780519EE12}"/>
              </a:ext>
            </a:extLst>
          </p:cNvPr>
          <p:cNvSpPr txBox="1"/>
          <p:nvPr/>
        </p:nvSpPr>
        <p:spPr>
          <a:xfrm>
            <a:off x="1365842" y="4065016"/>
            <a:ext cx="1215125" cy="369332"/>
          </a:xfrm>
          <a:prstGeom prst="rect">
            <a:avLst/>
          </a:prstGeom>
          <a:noFill/>
        </p:spPr>
        <p:txBody>
          <a:bodyPr wrap="square" rtlCol="0">
            <a:spAutoFit/>
          </a:bodyPr>
          <a:lstStyle/>
          <a:p>
            <a:pPr algn="l"/>
            <a:r>
              <a:rPr lang="de-AT" sz="1800" b="1" dirty="0">
                <a:solidFill>
                  <a:schemeClr val="accent1"/>
                </a:solidFill>
                <a:latin typeface="Sitka Display" pitchFamily="2" charset="0"/>
              </a:rPr>
              <a:t>14,99€</a:t>
            </a:r>
          </a:p>
        </p:txBody>
      </p:sp>
      <p:sp>
        <p:nvSpPr>
          <p:cNvPr id="26" name="Textfeld 25">
            <a:extLst>
              <a:ext uri="{FF2B5EF4-FFF2-40B4-BE49-F238E27FC236}">
                <a16:creationId xmlns:a16="http://schemas.microsoft.com/office/drawing/2014/main" id="{DE61CA1E-3381-61E3-B4AC-DA76FCEBB4A4}"/>
              </a:ext>
            </a:extLst>
          </p:cNvPr>
          <p:cNvSpPr txBox="1"/>
          <p:nvPr/>
        </p:nvSpPr>
        <p:spPr>
          <a:xfrm>
            <a:off x="1234789" y="2686082"/>
            <a:ext cx="832279" cy="369332"/>
          </a:xfrm>
          <a:prstGeom prst="rect">
            <a:avLst/>
          </a:prstGeom>
          <a:noFill/>
        </p:spPr>
        <p:txBody>
          <a:bodyPr wrap="none" rtlCol="0">
            <a:spAutoFit/>
          </a:bodyPr>
          <a:lstStyle/>
          <a:p>
            <a:pPr algn="l"/>
            <a:r>
              <a:rPr lang="de-AT" sz="1800" b="1" dirty="0">
                <a:solidFill>
                  <a:schemeClr val="accent1"/>
                </a:solidFill>
                <a:latin typeface="Sitka Display" pitchFamily="2" charset="0"/>
              </a:rPr>
              <a:t>12,50€</a:t>
            </a:r>
          </a:p>
        </p:txBody>
      </p:sp>
      <p:sp>
        <p:nvSpPr>
          <p:cNvPr id="27" name="Textfeld 26">
            <a:extLst>
              <a:ext uri="{FF2B5EF4-FFF2-40B4-BE49-F238E27FC236}">
                <a16:creationId xmlns:a16="http://schemas.microsoft.com/office/drawing/2014/main" id="{86359C88-8B14-972E-1BD2-B75085687C49}"/>
              </a:ext>
            </a:extLst>
          </p:cNvPr>
          <p:cNvSpPr txBox="1"/>
          <p:nvPr/>
        </p:nvSpPr>
        <p:spPr>
          <a:xfrm>
            <a:off x="1241318" y="5615311"/>
            <a:ext cx="841897" cy="646331"/>
          </a:xfrm>
          <a:prstGeom prst="rect">
            <a:avLst/>
          </a:prstGeom>
          <a:noFill/>
        </p:spPr>
        <p:txBody>
          <a:bodyPr wrap="none" rtlCol="0">
            <a:spAutoFit/>
          </a:bodyPr>
          <a:lstStyle/>
          <a:p>
            <a:r>
              <a:rPr lang="de-AT" sz="1800" b="1" dirty="0">
                <a:solidFill>
                  <a:schemeClr val="accent1"/>
                </a:solidFill>
                <a:latin typeface="Sitka Display" pitchFamily="2" charset="0"/>
              </a:rPr>
              <a:t>14,30€</a:t>
            </a:r>
          </a:p>
          <a:p>
            <a:endParaRPr lang="de-AT" dirty="0"/>
          </a:p>
        </p:txBody>
      </p:sp>
      <p:sp>
        <p:nvSpPr>
          <p:cNvPr id="28" name="Textfeld 27">
            <a:extLst>
              <a:ext uri="{FF2B5EF4-FFF2-40B4-BE49-F238E27FC236}">
                <a16:creationId xmlns:a16="http://schemas.microsoft.com/office/drawing/2014/main" id="{91283615-DA94-FFE4-47AD-6899929C505C}"/>
              </a:ext>
            </a:extLst>
          </p:cNvPr>
          <p:cNvSpPr txBox="1"/>
          <p:nvPr/>
        </p:nvSpPr>
        <p:spPr>
          <a:xfrm>
            <a:off x="6812147" y="2666146"/>
            <a:ext cx="801823" cy="646331"/>
          </a:xfrm>
          <a:prstGeom prst="rect">
            <a:avLst/>
          </a:prstGeom>
          <a:noFill/>
        </p:spPr>
        <p:txBody>
          <a:bodyPr wrap="none" rtlCol="0">
            <a:spAutoFit/>
          </a:bodyPr>
          <a:lstStyle/>
          <a:p>
            <a:r>
              <a:rPr lang="de-AT" sz="1800" b="1" dirty="0">
                <a:solidFill>
                  <a:schemeClr val="accent1"/>
                </a:solidFill>
                <a:latin typeface="Sitka Display" pitchFamily="2" charset="0"/>
              </a:rPr>
              <a:t>11,50€</a:t>
            </a:r>
          </a:p>
          <a:p>
            <a:endParaRPr lang="de-AT" dirty="0"/>
          </a:p>
        </p:txBody>
      </p:sp>
      <p:pic>
        <p:nvPicPr>
          <p:cNvPr id="34" name="Grafik 33" descr="Ein Bild, das Essen, Zitrone, Garnitur, Platte enthält.&#10;&#10;Automatisch generierte Beschreibung">
            <a:extLst>
              <a:ext uri="{FF2B5EF4-FFF2-40B4-BE49-F238E27FC236}">
                <a16:creationId xmlns:a16="http://schemas.microsoft.com/office/drawing/2014/main" id="{DBD84867-A606-DD80-613D-2B9D8CE5E8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05571" y="1627972"/>
            <a:ext cx="2591322" cy="1480756"/>
          </a:xfrm>
          <a:prstGeom prst="rect">
            <a:avLst/>
          </a:prstGeom>
          <a:ln>
            <a:noFill/>
          </a:ln>
          <a:effectLst>
            <a:softEdge rad="112500"/>
          </a:effectLst>
        </p:spPr>
      </p:pic>
      <p:pic>
        <p:nvPicPr>
          <p:cNvPr id="38" name="Grafik 37" descr="Ein Bild, das Meeresfrüchte, Wirbellose, Essen, Schalentier enthält.&#10;&#10;Automatisch generierte Beschreibung">
            <a:extLst>
              <a:ext uri="{FF2B5EF4-FFF2-40B4-BE49-F238E27FC236}">
                <a16:creationId xmlns:a16="http://schemas.microsoft.com/office/drawing/2014/main" id="{D04E2633-B33D-34E1-CB3C-F0F0BAD3D0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04893" y="3191114"/>
            <a:ext cx="2592000" cy="1481143"/>
          </a:xfrm>
          <a:prstGeom prst="rect">
            <a:avLst/>
          </a:prstGeom>
          <a:ln>
            <a:noFill/>
          </a:ln>
          <a:effectLst>
            <a:softEdge rad="112500"/>
          </a:effectLst>
        </p:spPr>
      </p:pic>
      <p:pic>
        <p:nvPicPr>
          <p:cNvPr id="42" name="Grafik 41" descr="Ein Bild, das Essen, Kulinarik, Platte, Garnitur enthält.&#10;&#10;Automatisch generierte Beschreibung">
            <a:extLst>
              <a:ext uri="{FF2B5EF4-FFF2-40B4-BE49-F238E27FC236}">
                <a16:creationId xmlns:a16="http://schemas.microsoft.com/office/drawing/2014/main" id="{F18855A7-59D8-564E-BBB4-E583EB68F8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805" y="4712817"/>
            <a:ext cx="2592000" cy="1481143"/>
          </a:xfrm>
          <a:prstGeom prst="rect">
            <a:avLst/>
          </a:prstGeom>
          <a:ln>
            <a:noFill/>
          </a:ln>
          <a:effectLst>
            <a:softEdge rad="112500"/>
          </a:effectLst>
        </p:spPr>
      </p:pic>
      <p:pic>
        <p:nvPicPr>
          <p:cNvPr id="44" name="Grafik 43" descr="Ein Bild, das Essen, Platte, Teller, Kochkunst enthält.&#10;&#10;Automatisch generierte Beschreibung">
            <a:extLst>
              <a:ext uri="{FF2B5EF4-FFF2-40B4-BE49-F238E27FC236}">
                <a16:creationId xmlns:a16="http://schemas.microsoft.com/office/drawing/2014/main" id="{65045D79-DDD9-46E1-762D-2F8EA9B7ED8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68223" y="1708451"/>
            <a:ext cx="2592000" cy="1481143"/>
          </a:xfrm>
          <a:prstGeom prst="rect">
            <a:avLst/>
          </a:prstGeom>
          <a:ln>
            <a:noFill/>
          </a:ln>
          <a:effectLst>
            <a:softEdge rad="112500"/>
          </a:effectLst>
        </p:spPr>
      </p:pic>
      <p:pic>
        <p:nvPicPr>
          <p:cNvPr id="48" name="Grafik 47" descr="Ein Bild, das Essen, Platte, Teller, Mahlzeit enthält.&#10;&#10;Automatisch generierte Beschreibung">
            <a:extLst>
              <a:ext uri="{FF2B5EF4-FFF2-40B4-BE49-F238E27FC236}">
                <a16:creationId xmlns:a16="http://schemas.microsoft.com/office/drawing/2014/main" id="{115157D6-C1A2-FBE9-9319-1B07C51BB95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68223" y="4060964"/>
            <a:ext cx="2592000" cy="1481143"/>
          </a:xfrm>
          <a:prstGeom prst="rect">
            <a:avLst/>
          </a:prstGeom>
          <a:ln>
            <a:noFill/>
          </a:ln>
          <a:effectLst>
            <a:softEdge rad="112500"/>
          </a:effectLst>
        </p:spPr>
      </p:pic>
      <p:sp>
        <p:nvSpPr>
          <p:cNvPr id="49" name="Textfeld 48">
            <a:extLst>
              <a:ext uri="{FF2B5EF4-FFF2-40B4-BE49-F238E27FC236}">
                <a16:creationId xmlns:a16="http://schemas.microsoft.com/office/drawing/2014/main" id="{DC3F013D-911B-4E8C-E082-505755360CD4}"/>
              </a:ext>
            </a:extLst>
          </p:cNvPr>
          <p:cNvSpPr txBox="1"/>
          <p:nvPr/>
        </p:nvSpPr>
        <p:spPr>
          <a:xfrm>
            <a:off x="6292490" y="5661583"/>
            <a:ext cx="5451824" cy="861774"/>
          </a:xfrm>
          <a:prstGeom prst="rect">
            <a:avLst/>
          </a:prstGeom>
          <a:noFill/>
        </p:spPr>
        <p:txBody>
          <a:bodyPr wrap="square" rtlCol="0">
            <a:spAutoFit/>
          </a:bodyPr>
          <a:lstStyle/>
          <a:p>
            <a:r>
              <a:rPr lang="de-DE" sz="1000" dirty="0">
                <a:solidFill>
                  <a:srgbClr val="374151"/>
                </a:solidFill>
                <a:latin typeface="Sitka Display" pitchFamily="2" charset="0"/>
              </a:rPr>
              <a:t>Hinweis: Unsere Fischgerichte werden frisch zubereitet und können je nach Verfügbarkeit der Zutaten variieren. Wir legen Wert auf Qualität und Frische und bemühen uns, die besten Produkte für unsere Gerichte auszuwählen. Saisonale Schwankungen sowie regionale Besonderheiten können sich auf die Zusammenstellung unserer Speisen auswirken. Für Fragen zu Allergenen oder besonderen Ernährungsbedürfnissen stehen Ihnen unsere Mitarbeiter gerne zur Verfügung.</a:t>
            </a:r>
            <a:endParaRPr lang="de-AT" sz="1000" dirty="0">
              <a:solidFill>
                <a:srgbClr val="374151"/>
              </a:solidFill>
              <a:latin typeface="Sitka Display" pitchFamily="2" charset="0"/>
            </a:endParaRPr>
          </a:p>
        </p:txBody>
      </p:sp>
    </p:spTree>
    <p:extLst>
      <p:ext uri="{BB962C8B-B14F-4D97-AF65-F5344CB8AC3E}">
        <p14:creationId xmlns:p14="http://schemas.microsoft.com/office/powerpoint/2010/main" val="3798686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51709568-B075-7BCD-F111-B0F5B4E6BD79}"/>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FED35B29-A06B-7B36-E668-1E09A52375D9}"/>
              </a:ext>
            </a:extLst>
          </p:cNvPr>
          <p:cNvPicPr>
            <a:picLocks noChangeAspect="1"/>
          </p:cNvPicPr>
          <p:nvPr/>
        </p:nvPicPr>
        <p:blipFill rotWithShape="1">
          <a:blip r:embed="rId4">
            <a:alphaModFix amt="50000"/>
          </a:blip>
          <a:srcRect l="3802" t="3886" r="3038" b="21186"/>
          <a:stretch/>
        </p:blipFill>
        <p:spPr>
          <a:xfrm>
            <a:off x="18705" y="-57876"/>
            <a:ext cx="12192000" cy="6881460"/>
          </a:xfrm>
          <a:prstGeom prst="rect">
            <a:avLst/>
          </a:prstGeom>
        </p:spPr>
      </p:pic>
      <p:sp>
        <p:nvSpPr>
          <p:cNvPr id="14" name="Textfeld 13">
            <a:extLst>
              <a:ext uri="{FF2B5EF4-FFF2-40B4-BE49-F238E27FC236}">
                <a16:creationId xmlns:a16="http://schemas.microsoft.com/office/drawing/2014/main" id="{7DE8EE68-BCA3-DB87-963E-83F9B28F4024}"/>
              </a:ext>
            </a:extLst>
          </p:cNvPr>
          <p:cNvSpPr txBox="1"/>
          <p:nvPr/>
        </p:nvSpPr>
        <p:spPr>
          <a:xfrm>
            <a:off x="6275912" y="1732505"/>
            <a:ext cx="3288078" cy="5324535"/>
          </a:xfrm>
          <a:prstGeom prst="rect">
            <a:avLst/>
          </a:prstGeom>
          <a:noFill/>
        </p:spPr>
        <p:txBody>
          <a:bodyPr wrap="square" rtlCol="0">
            <a:spAutoFit/>
          </a:bodyPr>
          <a:lstStyle/>
          <a:p>
            <a:pPr marL="285750" indent="-285750">
              <a:buFont typeface="Arial" panose="020B0604020202020204" pitchFamily="34" charset="0"/>
              <a:buChar char="•"/>
            </a:pPr>
            <a:r>
              <a:rPr lang="de-AT" sz="1400" b="1" dirty="0">
                <a:solidFill>
                  <a:srgbClr val="374151"/>
                </a:solidFill>
                <a:latin typeface="Sitka Display" pitchFamily="2" charset="0"/>
              </a:rPr>
              <a:t>Gebackene Auberginen:</a:t>
            </a:r>
          </a:p>
          <a:p>
            <a:pPr lvl="1"/>
            <a:r>
              <a:rPr lang="de-AT" sz="1400" dirty="0">
                <a:solidFill>
                  <a:srgbClr val="374151"/>
                </a:solidFill>
                <a:latin typeface="Sitka Display" pitchFamily="2" charset="0"/>
              </a:rPr>
              <a:t>paniert, gebacken </a:t>
            </a:r>
          </a:p>
          <a:p>
            <a:pPr lvl="1"/>
            <a:r>
              <a:rPr lang="de-AT" sz="1400" dirty="0">
                <a:solidFill>
                  <a:srgbClr val="374151"/>
                </a:solidFill>
                <a:latin typeface="Sitka Display" pitchFamily="2" charset="0"/>
              </a:rPr>
              <a:t>mit Tomatensauce und </a:t>
            </a:r>
          </a:p>
          <a:p>
            <a:pPr lvl="1"/>
            <a:r>
              <a:rPr lang="de-AT" sz="1400" dirty="0">
                <a:solidFill>
                  <a:srgbClr val="374151"/>
                </a:solidFill>
                <a:latin typeface="Sitka Display" pitchFamily="2" charset="0"/>
              </a:rPr>
              <a:t> Mozzarella überbacken.</a:t>
            </a:r>
          </a:p>
          <a:p>
            <a:pPr lvl="1"/>
            <a:endParaRPr lang="de-AT" sz="1400" dirty="0">
              <a:solidFill>
                <a:srgbClr val="374151"/>
              </a:solidFill>
              <a:latin typeface="Sitka Display" pitchFamily="2" charset="0"/>
            </a:endParaRPr>
          </a:p>
          <a:p>
            <a:pPr lvl="1"/>
            <a:endParaRPr lang="de-AT" sz="1400" dirty="0">
              <a:solidFill>
                <a:srgbClr val="374151"/>
              </a:solidFill>
              <a:latin typeface="Sitka Display" pitchFamily="2" charset="0"/>
            </a:endParaRPr>
          </a:p>
          <a:p>
            <a:pPr lvl="1"/>
            <a:endParaRPr lang="de-AT" sz="1400" dirty="0">
              <a:solidFill>
                <a:srgbClr val="374151"/>
              </a:solidFill>
              <a:latin typeface="Sitka Display" pitchFamily="2" charset="0"/>
            </a:endParaRPr>
          </a:p>
          <a:p>
            <a:pPr marL="285750" indent="-285750">
              <a:buFont typeface="Arial" panose="020B0604020202020204" pitchFamily="34" charset="0"/>
              <a:buChar char="•"/>
            </a:pPr>
            <a:r>
              <a:rPr lang="de-DE" sz="1400" b="1" dirty="0">
                <a:solidFill>
                  <a:srgbClr val="374151"/>
                </a:solidFill>
                <a:latin typeface="Sitka Display" pitchFamily="2" charset="0"/>
              </a:rPr>
              <a:t>Kichererbsen-Curry mit </a:t>
            </a:r>
          </a:p>
          <a:p>
            <a:r>
              <a:rPr lang="de-DE" sz="1400" b="1" dirty="0">
                <a:solidFill>
                  <a:srgbClr val="374151"/>
                </a:solidFill>
                <a:latin typeface="Sitka Display" pitchFamily="2" charset="0"/>
              </a:rPr>
              <a:t>       </a:t>
            </a:r>
            <a:r>
              <a:rPr lang="de-DE" sz="1400" b="1" dirty="0" err="1">
                <a:solidFill>
                  <a:srgbClr val="374151"/>
                </a:solidFill>
                <a:latin typeface="Sitka Display" pitchFamily="2" charset="0"/>
              </a:rPr>
              <a:t>Naan</a:t>
            </a:r>
            <a:r>
              <a:rPr lang="de-DE" sz="1400" b="1" dirty="0">
                <a:solidFill>
                  <a:srgbClr val="374151"/>
                </a:solidFill>
                <a:latin typeface="Sitka Display" pitchFamily="2" charset="0"/>
              </a:rPr>
              <a:t>-Brot:</a:t>
            </a:r>
          </a:p>
          <a:p>
            <a:pPr lvl="1"/>
            <a:r>
              <a:rPr lang="de-DE" sz="1400" dirty="0">
                <a:solidFill>
                  <a:srgbClr val="374151"/>
                </a:solidFill>
                <a:latin typeface="Sitka Display" pitchFamily="2" charset="0"/>
              </a:rPr>
              <a:t>Serviert mit frisch gebackenes</a:t>
            </a:r>
          </a:p>
          <a:p>
            <a:pPr lvl="1"/>
            <a:r>
              <a:rPr lang="de-DE" sz="1400" dirty="0">
                <a:solidFill>
                  <a:srgbClr val="374151"/>
                </a:solidFill>
                <a:latin typeface="Sitka Display" pitchFamily="2" charset="0"/>
              </a:rPr>
              <a:t>  </a:t>
            </a:r>
            <a:r>
              <a:rPr lang="de-DE" sz="1400" dirty="0" err="1">
                <a:solidFill>
                  <a:srgbClr val="374151"/>
                </a:solidFill>
                <a:latin typeface="Sitka Display" pitchFamily="2" charset="0"/>
              </a:rPr>
              <a:t>Naan</a:t>
            </a:r>
            <a:r>
              <a:rPr lang="de-DE" sz="1400" dirty="0">
                <a:solidFill>
                  <a:srgbClr val="374151"/>
                </a:solidFill>
                <a:latin typeface="Sitka Display" pitchFamily="2" charset="0"/>
              </a:rPr>
              <a:t>-Brot.</a:t>
            </a:r>
          </a:p>
          <a:p>
            <a:pPr lvl="1"/>
            <a:endParaRPr lang="de-DE" sz="1400" dirty="0">
              <a:solidFill>
                <a:srgbClr val="0D0D0D"/>
              </a:solidFill>
              <a:latin typeface="Söhne"/>
            </a:endParaRPr>
          </a:p>
          <a:p>
            <a:pPr lvl="1"/>
            <a:endParaRPr lang="de-DE" sz="1400" dirty="0">
              <a:solidFill>
                <a:srgbClr val="0D0D0D"/>
              </a:solidFill>
              <a:latin typeface="Söhne"/>
            </a:endParaRPr>
          </a:p>
          <a:p>
            <a:pPr lvl="1"/>
            <a:endParaRPr lang="de-DE" sz="1400" b="0" i="0" dirty="0">
              <a:solidFill>
                <a:srgbClr val="0D0D0D"/>
              </a:solidFill>
              <a:effectLst/>
              <a:latin typeface="Söhne"/>
            </a:endParaRPr>
          </a:p>
          <a:p>
            <a:pPr lvl="1"/>
            <a:endParaRPr lang="de-DE" sz="1400" b="0" i="0" dirty="0">
              <a:solidFill>
                <a:srgbClr val="0D0D0D"/>
              </a:solidFill>
              <a:effectLst/>
              <a:latin typeface="Söhne"/>
            </a:endParaRPr>
          </a:p>
          <a:p>
            <a:pPr marL="285750" indent="-285750">
              <a:buFont typeface="Arial" panose="020B0604020202020204" pitchFamily="34" charset="0"/>
              <a:buChar char="•"/>
            </a:pPr>
            <a:r>
              <a:rPr lang="de-DE" sz="1400" b="1" dirty="0">
                <a:solidFill>
                  <a:srgbClr val="374151"/>
                </a:solidFill>
                <a:latin typeface="Sitka Display" pitchFamily="2" charset="0"/>
              </a:rPr>
              <a:t>Gebratene Halloumi-Spieße mit Gemüse und Kräuterquark</a:t>
            </a:r>
          </a:p>
          <a:p>
            <a:pPr lvl="1"/>
            <a:r>
              <a:rPr lang="de-DE" sz="1400" dirty="0">
                <a:solidFill>
                  <a:srgbClr val="374151"/>
                </a:solidFill>
                <a:latin typeface="Sitka Display" pitchFamily="2" charset="0"/>
              </a:rPr>
              <a:t>Mit Zucchini und Zwiebel</a:t>
            </a:r>
          </a:p>
          <a:p>
            <a:pPr lvl="1"/>
            <a:r>
              <a:rPr lang="de-DE" sz="1400" dirty="0">
                <a:solidFill>
                  <a:srgbClr val="374151"/>
                </a:solidFill>
                <a:latin typeface="Sitka Display" pitchFamily="2" charset="0"/>
              </a:rPr>
              <a:t>mit einem frischen </a:t>
            </a:r>
          </a:p>
          <a:p>
            <a:pPr lvl="1"/>
            <a:r>
              <a:rPr lang="de-DE" sz="1400" dirty="0">
                <a:solidFill>
                  <a:srgbClr val="374151"/>
                </a:solidFill>
                <a:latin typeface="Sitka Display" pitchFamily="2" charset="0"/>
              </a:rPr>
              <a:t>Kräuterquark serviert.</a:t>
            </a:r>
          </a:p>
          <a:p>
            <a:pPr lvl="1"/>
            <a:endParaRPr lang="de-DE" sz="1400" b="0" i="0" dirty="0">
              <a:solidFill>
                <a:srgbClr val="0D0D0D"/>
              </a:solidFill>
              <a:effectLst/>
              <a:latin typeface="Söhne"/>
            </a:endParaRPr>
          </a:p>
          <a:p>
            <a:br>
              <a:rPr lang="de-DE" sz="1400" dirty="0">
                <a:effectLst/>
              </a:rPr>
            </a:br>
            <a:endParaRPr lang="de-AT" sz="1400" dirty="0">
              <a:solidFill>
                <a:srgbClr val="374151"/>
              </a:solidFill>
              <a:latin typeface="Sitka Display" pitchFamily="2" charset="0"/>
            </a:endParaRPr>
          </a:p>
          <a:p>
            <a:endParaRPr lang="de-AT" dirty="0"/>
          </a:p>
        </p:txBody>
      </p:sp>
      <p:sp>
        <p:nvSpPr>
          <p:cNvPr id="2" name="Textfeld 1">
            <a:extLst>
              <a:ext uri="{FF2B5EF4-FFF2-40B4-BE49-F238E27FC236}">
                <a16:creationId xmlns:a16="http://schemas.microsoft.com/office/drawing/2014/main" id="{7F7FC695-7B5A-6194-BD59-6BC6B5C54FF5}"/>
              </a:ext>
            </a:extLst>
          </p:cNvPr>
          <p:cNvSpPr txBox="1"/>
          <p:nvPr/>
        </p:nvSpPr>
        <p:spPr>
          <a:xfrm>
            <a:off x="6146000" y="0"/>
            <a:ext cx="533891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800" b="1" i="0" u="none" strike="noStrike" kern="1200" cap="none" spc="0" normalizeH="0" baseline="0" noProof="0" dirty="0">
                <a:ln>
                  <a:noFill/>
                </a:ln>
                <a:solidFill>
                  <a:srgbClr val="374151"/>
                </a:solidFill>
                <a:effectLst/>
                <a:uLnTx/>
                <a:uFillTx/>
                <a:latin typeface="Söhne"/>
                <a:ea typeface="+mn-ea"/>
                <a:cs typeface="+mn-cs"/>
              </a:rPr>
            </a:br>
            <a:r>
              <a:rPr kumimoji="0" lang="de-DE" sz="2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öhne"/>
                <a:ea typeface="+mn-ea"/>
                <a:cs typeface="+mn-cs"/>
              </a:rPr>
              <a:t>Hauptgerichte</a:t>
            </a:r>
          </a:p>
        </p:txBody>
      </p:sp>
      <p:sp>
        <p:nvSpPr>
          <p:cNvPr id="4" name="Textfeld 3">
            <a:extLst>
              <a:ext uri="{FF2B5EF4-FFF2-40B4-BE49-F238E27FC236}">
                <a16:creationId xmlns:a16="http://schemas.microsoft.com/office/drawing/2014/main" id="{BDD9BB0F-29D3-754E-9EB5-2C38D76BC89E}"/>
              </a:ext>
            </a:extLst>
          </p:cNvPr>
          <p:cNvSpPr txBox="1"/>
          <p:nvPr/>
        </p:nvSpPr>
        <p:spPr>
          <a:xfrm>
            <a:off x="598930" y="0"/>
            <a:ext cx="533891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800" b="1" i="0" u="none" strike="noStrike" kern="1200" cap="none" spc="0" normalizeH="0" baseline="0" noProof="0" dirty="0">
                <a:ln>
                  <a:noFill/>
                </a:ln>
                <a:solidFill>
                  <a:srgbClr val="374151"/>
                </a:solidFill>
                <a:effectLst/>
                <a:uLnTx/>
                <a:uFillTx/>
                <a:latin typeface="Söhne"/>
                <a:ea typeface="+mn-ea"/>
                <a:cs typeface="+mn-cs"/>
              </a:rPr>
            </a:br>
            <a:r>
              <a:rPr kumimoji="0" lang="de-DE" sz="2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öhne"/>
                <a:ea typeface="+mn-ea"/>
                <a:cs typeface="+mn-cs"/>
              </a:rPr>
              <a:t>Hauptgerichte</a:t>
            </a:r>
          </a:p>
        </p:txBody>
      </p:sp>
      <p:cxnSp>
        <p:nvCxnSpPr>
          <p:cNvPr id="5" name="Gerader Verbinder 4">
            <a:extLst>
              <a:ext uri="{FF2B5EF4-FFF2-40B4-BE49-F238E27FC236}">
                <a16:creationId xmlns:a16="http://schemas.microsoft.com/office/drawing/2014/main" id="{9735B26C-3B3C-632F-B8AE-9B658F00D572}"/>
              </a:ext>
            </a:extLst>
          </p:cNvPr>
          <p:cNvCxnSpPr>
            <a:cxnSpLocks/>
          </p:cNvCxnSpPr>
          <p:nvPr/>
        </p:nvCxnSpPr>
        <p:spPr>
          <a:xfrm>
            <a:off x="1234789" y="779611"/>
            <a:ext cx="3978705"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cxnSp>
        <p:nvCxnSpPr>
          <p:cNvPr id="6" name="Gerader Verbinder 5">
            <a:extLst>
              <a:ext uri="{FF2B5EF4-FFF2-40B4-BE49-F238E27FC236}">
                <a16:creationId xmlns:a16="http://schemas.microsoft.com/office/drawing/2014/main" id="{C94AA4F6-8393-61D4-EE69-95F373CFD06A}"/>
              </a:ext>
            </a:extLst>
          </p:cNvPr>
          <p:cNvCxnSpPr>
            <a:cxnSpLocks/>
          </p:cNvCxnSpPr>
          <p:nvPr/>
        </p:nvCxnSpPr>
        <p:spPr>
          <a:xfrm>
            <a:off x="6853925" y="779611"/>
            <a:ext cx="3978705"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pic>
        <p:nvPicPr>
          <p:cNvPr id="9" name="Picture 16" descr="36.004 Besteck Icon Bilder, Stockfotos, 3D-Objekte und Vektorgrafiken |  Shutterstock">
            <a:extLst>
              <a:ext uri="{FF2B5EF4-FFF2-40B4-BE49-F238E27FC236}">
                <a16:creationId xmlns:a16="http://schemas.microsoft.com/office/drawing/2014/main" id="{1BDC330F-BEA1-92E3-F44C-4E92625D7270}"/>
              </a:ext>
            </a:extLst>
          </p:cNvPr>
          <p:cNvPicPr>
            <a:picLocks noChangeAspect="1" noChangeArrowheads="1"/>
          </p:cNvPicPr>
          <p:nvPr/>
        </p:nvPicPr>
        <p:blipFill>
          <a:blip r:embed="rId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7706" y="6052894"/>
            <a:ext cx="942217" cy="94221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36.004 Besteck Icon Bilder, Stockfotos, 3D-Objekte und Vektorgrafiken |  Shutterstock">
            <a:extLst>
              <a:ext uri="{FF2B5EF4-FFF2-40B4-BE49-F238E27FC236}">
                <a16:creationId xmlns:a16="http://schemas.microsoft.com/office/drawing/2014/main" id="{D8430E1C-7B17-DEE7-5E16-2A9E5FDC1290}"/>
              </a:ext>
            </a:extLst>
          </p:cNvPr>
          <p:cNvPicPr>
            <a:picLocks noChangeAspect="1" noChangeArrowheads="1"/>
          </p:cNvPicPr>
          <p:nvPr/>
        </p:nvPicPr>
        <p:blipFill>
          <a:blip r:embed="rId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832630" y="6052894"/>
            <a:ext cx="942217" cy="94221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DDA45EA6-9253-9A38-3AF4-919518D6E6B1}"/>
              </a:ext>
            </a:extLst>
          </p:cNvPr>
          <p:cNvSpPr txBox="1"/>
          <p:nvPr/>
        </p:nvSpPr>
        <p:spPr>
          <a:xfrm>
            <a:off x="477706" y="1092631"/>
            <a:ext cx="3199559"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 Vegetarische Gerichte </a:t>
            </a:r>
            <a:endParaRPr kumimoji="0" lang="de-DE" sz="2000" b="1" i="1" u="none" strike="noStrike" kern="1200" cap="none" spc="0" normalizeH="0" baseline="0" noProof="0" dirty="0">
              <a:ln>
                <a:noFill/>
              </a:ln>
              <a:solidFill>
                <a:srgbClr val="0070C0"/>
              </a:solidFill>
              <a:effectLst>
                <a:outerShdw blurRad="50800" dist="38100" algn="l" rotWithShape="0">
                  <a:prstClr val="black">
                    <a:alpha val="40000"/>
                  </a:prstClr>
                </a:outerShdw>
              </a:effectLst>
              <a:uLnTx/>
              <a:uFillTx/>
              <a:latin typeface="Sitka Display" pitchFamily="2" charset="0"/>
              <a:ea typeface="+mn-ea"/>
              <a:cs typeface="+mn-cs"/>
            </a:endParaRPr>
          </a:p>
        </p:txBody>
      </p:sp>
      <p:sp>
        <p:nvSpPr>
          <p:cNvPr id="17" name="Textfeld 16">
            <a:extLst>
              <a:ext uri="{FF2B5EF4-FFF2-40B4-BE49-F238E27FC236}">
                <a16:creationId xmlns:a16="http://schemas.microsoft.com/office/drawing/2014/main" id="{6FF15219-7543-3620-9E65-89932BFE8361}"/>
              </a:ext>
            </a:extLst>
          </p:cNvPr>
          <p:cNvSpPr txBox="1"/>
          <p:nvPr/>
        </p:nvSpPr>
        <p:spPr>
          <a:xfrm>
            <a:off x="598930" y="1901689"/>
            <a:ext cx="3364768" cy="4401205"/>
          </a:xfrm>
          <a:prstGeom prst="rect">
            <a:avLst/>
          </a:prstGeom>
          <a:noFill/>
        </p:spPr>
        <p:txBody>
          <a:bodyPr wrap="square" rtlCol="0">
            <a:spAutoFit/>
          </a:bodyPr>
          <a:lstStyle/>
          <a:p>
            <a:pPr marL="285750" indent="-285750" algn="l">
              <a:buFont typeface="Arial" panose="020B0604020202020204" pitchFamily="34" charset="0"/>
              <a:buChar char="•"/>
            </a:pPr>
            <a:r>
              <a:rPr lang="de-AT" sz="1400" b="1" dirty="0">
                <a:solidFill>
                  <a:srgbClr val="374151"/>
                </a:solidFill>
                <a:latin typeface="Sitka Display" pitchFamily="2" charset="0"/>
              </a:rPr>
              <a:t>Gemüse-Curry mit Basmatireis:</a:t>
            </a:r>
          </a:p>
          <a:p>
            <a:pPr lvl="1"/>
            <a:r>
              <a:rPr lang="de-AT" sz="1400" dirty="0">
                <a:solidFill>
                  <a:srgbClr val="374151"/>
                </a:solidFill>
                <a:latin typeface="Sitka Display" pitchFamily="2" charset="0"/>
              </a:rPr>
              <a:t>Serviert in würziger </a:t>
            </a:r>
          </a:p>
          <a:p>
            <a:pPr lvl="1"/>
            <a:r>
              <a:rPr lang="de-AT" sz="1400" dirty="0">
                <a:solidFill>
                  <a:srgbClr val="374151"/>
                </a:solidFill>
                <a:latin typeface="Sitka Display" pitchFamily="2" charset="0"/>
              </a:rPr>
              <a:t>  Currysauce</a:t>
            </a:r>
          </a:p>
          <a:p>
            <a:pPr lvl="1"/>
            <a:r>
              <a:rPr lang="de-AT" sz="1400" dirty="0">
                <a:solidFill>
                  <a:srgbClr val="374151"/>
                </a:solidFill>
                <a:latin typeface="Sitka Display" pitchFamily="2" charset="0"/>
              </a:rPr>
              <a:t>mit Basmatireis.</a:t>
            </a:r>
          </a:p>
          <a:p>
            <a:pPr lvl="1"/>
            <a:endParaRPr lang="de-AT" sz="1400" dirty="0">
              <a:solidFill>
                <a:srgbClr val="374151"/>
              </a:solidFill>
              <a:latin typeface="Sitka Display" pitchFamily="2" charset="0"/>
            </a:endParaRPr>
          </a:p>
          <a:p>
            <a:pPr lvl="1"/>
            <a:endParaRPr lang="de-AT" sz="1400" dirty="0">
              <a:solidFill>
                <a:srgbClr val="374151"/>
              </a:solidFill>
              <a:latin typeface="Sitka Display" pitchFamily="2" charset="0"/>
            </a:endParaRPr>
          </a:p>
          <a:p>
            <a:pPr lvl="1"/>
            <a:endParaRPr lang="de-AT" sz="1400" dirty="0">
              <a:solidFill>
                <a:srgbClr val="374151"/>
              </a:solidFill>
              <a:latin typeface="Sitka Display" pitchFamily="2" charset="0"/>
            </a:endParaRPr>
          </a:p>
          <a:p>
            <a:pPr marL="285750" indent="-285750">
              <a:buFont typeface="Arial" panose="020B0604020202020204" pitchFamily="34" charset="0"/>
              <a:buChar char="•"/>
            </a:pPr>
            <a:r>
              <a:rPr lang="de-AT" sz="1400" b="1" dirty="0">
                <a:solidFill>
                  <a:srgbClr val="374151"/>
                </a:solidFill>
                <a:latin typeface="Sitka Display" pitchFamily="2" charset="0"/>
              </a:rPr>
              <a:t>Spinat-Ricotta-Lasagne:</a:t>
            </a:r>
          </a:p>
          <a:p>
            <a:pPr lvl="1"/>
            <a:r>
              <a:rPr lang="de-AT" sz="1400" dirty="0">
                <a:solidFill>
                  <a:srgbClr val="374151"/>
                </a:solidFill>
                <a:latin typeface="Sitka Display" pitchFamily="2" charset="0"/>
              </a:rPr>
              <a:t>überbacken mit Käse.</a:t>
            </a:r>
          </a:p>
          <a:p>
            <a:pPr lvl="1"/>
            <a:endParaRPr lang="de-AT" sz="1400" dirty="0">
              <a:solidFill>
                <a:srgbClr val="374151"/>
              </a:solidFill>
              <a:latin typeface="Sitka Display" pitchFamily="2" charset="0"/>
            </a:endParaRPr>
          </a:p>
          <a:p>
            <a:pPr lvl="1"/>
            <a:endParaRPr lang="de-AT" sz="1400" dirty="0">
              <a:solidFill>
                <a:srgbClr val="374151"/>
              </a:solidFill>
              <a:latin typeface="Sitka Display" pitchFamily="2" charset="0"/>
            </a:endParaRPr>
          </a:p>
          <a:p>
            <a:pPr lvl="1"/>
            <a:endParaRPr lang="de-AT" sz="1400" dirty="0">
              <a:solidFill>
                <a:srgbClr val="374151"/>
              </a:solidFill>
              <a:latin typeface="Sitka Display" pitchFamily="2" charset="0"/>
            </a:endParaRPr>
          </a:p>
          <a:p>
            <a:pPr lvl="1"/>
            <a:endParaRPr lang="de-AT" sz="1400" dirty="0">
              <a:solidFill>
                <a:srgbClr val="374151"/>
              </a:solidFill>
              <a:latin typeface="Sitka Display" pitchFamily="2" charset="0"/>
            </a:endParaRPr>
          </a:p>
          <a:p>
            <a:pPr marL="285750" indent="-285750">
              <a:buFont typeface="Arial" panose="020B0604020202020204" pitchFamily="34" charset="0"/>
              <a:buChar char="•"/>
            </a:pPr>
            <a:r>
              <a:rPr lang="de-AT" sz="1400" b="1" dirty="0">
                <a:solidFill>
                  <a:srgbClr val="374151"/>
                </a:solidFill>
                <a:latin typeface="Sitka Display" pitchFamily="2" charset="0"/>
              </a:rPr>
              <a:t>Quinoa-Salat mit geröstetem </a:t>
            </a:r>
          </a:p>
          <a:p>
            <a:r>
              <a:rPr lang="de-AT" sz="1400" b="1" dirty="0">
                <a:solidFill>
                  <a:srgbClr val="374151"/>
                </a:solidFill>
                <a:latin typeface="Sitka Display" pitchFamily="2" charset="0"/>
              </a:rPr>
              <a:t>       Gemüse:</a:t>
            </a:r>
          </a:p>
          <a:p>
            <a:pPr lvl="1"/>
            <a:r>
              <a:rPr lang="de-AT" sz="1400" dirty="0">
                <a:solidFill>
                  <a:srgbClr val="374151"/>
                </a:solidFill>
                <a:latin typeface="Sitka Display" pitchFamily="2" charset="0"/>
              </a:rPr>
              <a:t>serviert  mit einem Dressing</a:t>
            </a:r>
          </a:p>
          <a:p>
            <a:pPr lvl="1"/>
            <a:r>
              <a:rPr lang="de-AT" sz="1400" dirty="0">
                <a:solidFill>
                  <a:srgbClr val="374151"/>
                </a:solidFill>
                <a:latin typeface="Sitka Display" pitchFamily="2" charset="0"/>
              </a:rPr>
              <a:t>  aus Olivenöl </a:t>
            </a:r>
          </a:p>
          <a:p>
            <a:pPr lvl="1"/>
            <a:r>
              <a:rPr lang="de-AT" sz="1400" dirty="0">
                <a:solidFill>
                  <a:srgbClr val="374151"/>
                </a:solidFill>
                <a:latin typeface="Sitka Display" pitchFamily="2" charset="0"/>
              </a:rPr>
              <a:t>und Zitronensaft serviert.</a:t>
            </a:r>
          </a:p>
          <a:p>
            <a:pPr lvl="1"/>
            <a:endParaRPr lang="de-AT" sz="1400" dirty="0">
              <a:solidFill>
                <a:srgbClr val="374151"/>
              </a:solidFill>
              <a:latin typeface="Sitka Display" pitchFamily="2" charset="0"/>
            </a:endParaRPr>
          </a:p>
          <a:p>
            <a:pPr lvl="1"/>
            <a:endParaRPr lang="de-AT" sz="1400" dirty="0">
              <a:solidFill>
                <a:srgbClr val="374151"/>
              </a:solidFill>
              <a:latin typeface="Sitka Display" pitchFamily="2" charset="0"/>
            </a:endParaRPr>
          </a:p>
        </p:txBody>
      </p:sp>
      <p:sp>
        <p:nvSpPr>
          <p:cNvPr id="23" name="Textfeld 22">
            <a:extLst>
              <a:ext uri="{FF2B5EF4-FFF2-40B4-BE49-F238E27FC236}">
                <a16:creationId xmlns:a16="http://schemas.microsoft.com/office/drawing/2014/main" id="{6F2C32EF-F1AC-B0FF-FDA8-BCBE0F541833}"/>
              </a:ext>
            </a:extLst>
          </p:cNvPr>
          <p:cNvSpPr txBox="1"/>
          <p:nvPr/>
        </p:nvSpPr>
        <p:spPr>
          <a:xfrm>
            <a:off x="6720108" y="5986018"/>
            <a:ext cx="1404634" cy="923330"/>
          </a:xfrm>
          <a:prstGeom prst="rect">
            <a:avLst/>
          </a:prstGeom>
          <a:noFill/>
        </p:spPr>
        <p:txBody>
          <a:bodyPr wrap="square" rtlCol="0">
            <a:spAutoFit/>
          </a:bodyPr>
          <a:lstStyle/>
          <a:p>
            <a:pPr algn="l"/>
            <a:r>
              <a:rPr lang="de-AT" sz="1800" b="1" dirty="0">
                <a:solidFill>
                  <a:schemeClr val="accent1"/>
                </a:solidFill>
                <a:latin typeface="Sitka Display" pitchFamily="2" charset="0"/>
              </a:rPr>
              <a:t>12,50€</a:t>
            </a:r>
          </a:p>
          <a:p>
            <a:endParaRPr lang="de-AT" dirty="0"/>
          </a:p>
          <a:p>
            <a:endParaRPr lang="de-AT" dirty="0"/>
          </a:p>
        </p:txBody>
      </p:sp>
      <p:sp>
        <p:nvSpPr>
          <p:cNvPr id="28" name="Textfeld 27">
            <a:extLst>
              <a:ext uri="{FF2B5EF4-FFF2-40B4-BE49-F238E27FC236}">
                <a16:creationId xmlns:a16="http://schemas.microsoft.com/office/drawing/2014/main" id="{572C1EF1-1B65-D4E4-FC1B-894E26310F1F}"/>
              </a:ext>
            </a:extLst>
          </p:cNvPr>
          <p:cNvSpPr txBox="1"/>
          <p:nvPr/>
        </p:nvSpPr>
        <p:spPr>
          <a:xfrm>
            <a:off x="6736161" y="2558081"/>
            <a:ext cx="816249" cy="646331"/>
          </a:xfrm>
          <a:prstGeom prst="rect">
            <a:avLst/>
          </a:prstGeom>
          <a:noFill/>
        </p:spPr>
        <p:txBody>
          <a:bodyPr wrap="none" rtlCol="0">
            <a:spAutoFit/>
          </a:bodyPr>
          <a:lstStyle/>
          <a:p>
            <a:r>
              <a:rPr lang="de-AT" sz="1800" b="1" dirty="0">
                <a:solidFill>
                  <a:schemeClr val="accent1"/>
                </a:solidFill>
                <a:latin typeface="Sitka Display" pitchFamily="2" charset="0"/>
              </a:rPr>
              <a:t>10,10€</a:t>
            </a:r>
          </a:p>
          <a:p>
            <a:endParaRPr lang="de-AT" dirty="0"/>
          </a:p>
        </p:txBody>
      </p:sp>
      <p:sp>
        <p:nvSpPr>
          <p:cNvPr id="7" name="Textfeld 6">
            <a:extLst>
              <a:ext uri="{FF2B5EF4-FFF2-40B4-BE49-F238E27FC236}">
                <a16:creationId xmlns:a16="http://schemas.microsoft.com/office/drawing/2014/main" id="{B4A16512-09DF-70C2-F946-6FF3C866116B}"/>
              </a:ext>
            </a:extLst>
          </p:cNvPr>
          <p:cNvSpPr txBox="1"/>
          <p:nvPr/>
        </p:nvSpPr>
        <p:spPr>
          <a:xfrm>
            <a:off x="6653818" y="4045901"/>
            <a:ext cx="750526" cy="646331"/>
          </a:xfrm>
          <a:prstGeom prst="rect">
            <a:avLst/>
          </a:prstGeom>
          <a:noFill/>
        </p:spPr>
        <p:txBody>
          <a:bodyPr wrap="none" rtlCol="0">
            <a:spAutoFit/>
          </a:bodyPr>
          <a:lstStyle/>
          <a:p>
            <a:r>
              <a:rPr lang="de-AT" sz="1800" b="1" dirty="0">
                <a:solidFill>
                  <a:schemeClr val="accent1"/>
                </a:solidFill>
                <a:latin typeface="Sitka Display" pitchFamily="2" charset="0"/>
              </a:rPr>
              <a:t>9,30€</a:t>
            </a:r>
          </a:p>
          <a:p>
            <a:endParaRPr lang="de-AT" dirty="0"/>
          </a:p>
        </p:txBody>
      </p:sp>
      <p:sp>
        <p:nvSpPr>
          <p:cNvPr id="8" name="Textfeld 7">
            <a:extLst>
              <a:ext uri="{FF2B5EF4-FFF2-40B4-BE49-F238E27FC236}">
                <a16:creationId xmlns:a16="http://schemas.microsoft.com/office/drawing/2014/main" id="{45258D3C-9E41-E377-1DEC-2459403C06B3}"/>
              </a:ext>
            </a:extLst>
          </p:cNvPr>
          <p:cNvSpPr txBox="1"/>
          <p:nvPr/>
        </p:nvSpPr>
        <p:spPr>
          <a:xfrm>
            <a:off x="1034798" y="5725627"/>
            <a:ext cx="756938" cy="646331"/>
          </a:xfrm>
          <a:prstGeom prst="rect">
            <a:avLst/>
          </a:prstGeom>
          <a:noFill/>
        </p:spPr>
        <p:txBody>
          <a:bodyPr wrap="none" rtlCol="0">
            <a:spAutoFit/>
          </a:bodyPr>
          <a:lstStyle/>
          <a:p>
            <a:r>
              <a:rPr lang="de-AT" sz="1800" b="1" dirty="0">
                <a:solidFill>
                  <a:schemeClr val="accent1"/>
                </a:solidFill>
                <a:latin typeface="Sitka Display" pitchFamily="2" charset="0"/>
              </a:rPr>
              <a:t>9,40€</a:t>
            </a:r>
          </a:p>
          <a:p>
            <a:endParaRPr lang="de-AT" dirty="0"/>
          </a:p>
        </p:txBody>
      </p:sp>
      <p:sp>
        <p:nvSpPr>
          <p:cNvPr id="11" name="Textfeld 10">
            <a:extLst>
              <a:ext uri="{FF2B5EF4-FFF2-40B4-BE49-F238E27FC236}">
                <a16:creationId xmlns:a16="http://schemas.microsoft.com/office/drawing/2014/main" id="{C798424F-ACA6-6AC8-F540-ACCCA7DA2F31}"/>
              </a:ext>
            </a:extLst>
          </p:cNvPr>
          <p:cNvSpPr txBox="1"/>
          <p:nvPr/>
        </p:nvSpPr>
        <p:spPr>
          <a:xfrm>
            <a:off x="1026782" y="3791802"/>
            <a:ext cx="841897" cy="646331"/>
          </a:xfrm>
          <a:prstGeom prst="rect">
            <a:avLst/>
          </a:prstGeom>
          <a:noFill/>
        </p:spPr>
        <p:txBody>
          <a:bodyPr wrap="none" rtlCol="0">
            <a:spAutoFit/>
          </a:bodyPr>
          <a:lstStyle/>
          <a:p>
            <a:r>
              <a:rPr lang="de-AT" sz="1800" b="1" dirty="0">
                <a:solidFill>
                  <a:schemeClr val="accent1"/>
                </a:solidFill>
                <a:latin typeface="Sitka Display" pitchFamily="2" charset="0"/>
              </a:rPr>
              <a:t>14,99€</a:t>
            </a:r>
          </a:p>
          <a:p>
            <a:endParaRPr lang="de-AT" dirty="0"/>
          </a:p>
        </p:txBody>
      </p:sp>
      <p:sp>
        <p:nvSpPr>
          <p:cNvPr id="12" name="Textfeld 11">
            <a:extLst>
              <a:ext uri="{FF2B5EF4-FFF2-40B4-BE49-F238E27FC236}">
                <a16:creationId xmlns:a16="http://schemas.microsoft.com/office/drawing/2014/main" id="{74C7D799-F38D-219C-1576-E9A90C746BB2}"/>
              </a:ext>
            </a:extLst>
          </p:cNvPr>
          <p:cNvSpPr txBox="1"/>
          <p:nvPr/>
        </p:nvSpPr>
        <p:spPr>
          <a:xfrm>
            <a:off x="1046821" y="2736523"/>
            <a:ext cx="801823" cy="646331"/>
          </a:xfrm>
          <a:prstGeom prst="rect">
            <a:avLst/>
          </a:prstGeom>
          <a:noFill/>
        </p:spPr>
        <p:txBody>
          <a:bodyPr wrap="none" rtlCol="0">
            <a:spAutoFit/>
          </a:bodyPr>
          <a:lstStyle/>
          <a:p>
            <a:r>
              <a:rPr lang="de-AT" sz="1800" b="1" dirty="0">
                <a:solidFill>
                  <a:schemeClr val="accent1"/>
                </a:solidFill>
                <a:latin typeface="Sitka Display" pitchFamily="2" charset="0"/>
              </a:rPr>
              <a:t>11,50€</a:t>
            </a:r>
          </a:p>
          <a:p>
            <a:endParaRPr lang="de-AT" dirty="0"/>
          </a:p>
        </p:txBody>
      </p:sp>
      <p:pic>
        <p:nvPicPr>
          <p:cNvPr id="2050" name="Picture 2" descr="659 No Meat Allowed Bilder, Stockfotos, 3D-Objekte und Vektorgrafiken |  Shutterstock">
            <a:extLst>
              <a:ext uri="{FF2B5EF4-FFF2-40B4-BE49-F238E27FC236}">
                <a16:creationId xmlns:a16="http://schemas.microsoft.com/office/drawing/2014/main" id="{8550F1BF-DF83-C94B-43F4-029979364ECE}"/>
              </a:ext>
            </a:extLst>
          </p:cNvPr>
          <p:cNvPicPr>
            <a:picLocks noChangeAspect="1" noChangeArrowheads="1"/>
          </p:cNvPicPr>
          <p:nvPr/>
        </p:nvPicPr>
        <p:blipFill rotWithShape="1">
          <a:blip r:embed="rId6">
            <a:clrChange>
              <a:clrFrom>
                <a:srgbClr val="F9F9F9"/>
              </a:clrFrom>
              <a:clrTo>
                <a:srgbClr val="F9F9F9">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b="7481"/>
          <a:stretch/>
        </p:blipFill>
        <p:spPr bwMode="auto">
          <a:xfrm>
            <a:off x="5071308" y="923354"/>
            <a:ext cx="741362" cy="738664"/>
          </a:xfrm>
          <a:prstGeom prst="rect">
            <a:avLst/>
          </a:prstGeom>
          <a:noFill/>
          <a:extLst>
            <a:ext uri="{909E8E84-426E-40DD-AFC4-6F175D3DCCD1}">
              <a14:hiddenFill xmlns:a14="http://schemas.microsoft.com/office/drawing/2010/main">
                <a:solidFill>
                  <a:srgbClr val="FFFFFF"/>
                </a:solidFill>
              </a14:hiddenFill>
            </a:ext>
          </a:extLst>
        </p:spPr>
      </p:pic>
      <p:pic>
        <p:nvPicPr>
          <p:cNvPr id="16" name="Grafik 15" descr="Ein Bild, das Essen, Kochkunst, Teller, Platte enthält.&#10;&#10;Automatisch generierte Beschreibung">
            <a:extLst>
              <a:ext uri="{FF2B5EF4-FFF2-40B4-BE49-F238E27FC236}">
                <a16:creationId xmlns:a16="http://schemas.microsoft.com/office/drawing/2014/main" id="{A346EA7B-B85E-C93F-5B2E-2B72DC5B30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97302" y="1729946"/>
            <a:ext cx="2592000" cy="1481143"/>
          </a:xfrm>
          <a:prstGeom prst="rect">
            <a:avLst/>
          </a:prstGeom>
          <a:ln>
            <a:noFill/>
          </a:ln>
          <a:effectLst>
            <a:softEdge rad="112500"/>
          </a:effectLst>
        </p:spPr>
      </p:pic>
      <p:pic>
        <p:nvPicPr>
          <p:cNvPr id="21" name="Grafik 20" descr="Ein Bild, das Teller, Essen, Platte, Kochkunst enthält.&#10;&#10;Automatisch generierte Beschreibung">
            <a:extLst>
              <a:ext uri="{FF2B5EF4-FFF2-40B4-BE49-F238E27FC236}">
                <a16:creationId xmlns:a16="http://schemas.microsoft.com/office/drawing/2014/main" id="{3B029C69-AC85-A03D-9102-62CE4FC7D3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97302" y="3211089"/>
            <a:ext cx="2592000" cy="1481143"/>
          </a:xfrm>
          <a:prstGeom prst="rect">
            <a:avLst/>
          </a:prstGeom>
          <a:ln>
            <a:noFill/>
          </a:ln>
          <a:effectLst>
            <a:softEdge rad="112500"/>
          </a:effectLst>
        </p:spPr>
      </p:pic>
      <p:pic>
        <p:nvPicPr>
          <p:cNvPr id="29" name="Grafik 28" descr="Ein Bild, das Essen, Teller, Himmel, Platte enthält.&#10;&#10;Automatisch generierte Beschreibung">
            <a:extLst>
              <a:ext uri="{FF2B5EF4-FFF2-40B4-BE49-F238E27FC236}">
                <a16:creationId xmlns:a16="http://schemas.microsoft.com/office/drawing/2014/main" id="{7EB00A69-2751-D823-018B-1FDEF9FFFBA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48054" y="4779000"/>
            <a:ext cx="2592000" cy="1481143"/>
          </a:xfrm>
          <a:prstGeom prst="rect">
            <a:avLst/>
          </a:prstGeom>
          <a:ln>
            <a:noFill/>
          </a:ln>
          <a:effectLst>
            <a:softEdge rad="112500"/>
          </a:effectLst>
        </p:spPr>
      </p:pic>
      <p:pic>
        <p:nvPicPr>
          <p:cNvPr id="31" name="Grafik 30" descr="Ein Bild, das Essen, Himmel, Platte, Teller enthält.&#10;&#10;Automatisch generierte Beschreibung">
            <a:extLst>
              <a:ext uri="{FF2B5EF4-FFF2-40B4-BE49-F238E27FC236}">
                <a16:creationId xmlns:a16="http://schemas.microsoft.com/office/drawing/2014/main" id="{D8E75380-4756-312F-93C4-FDBF98AEF28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01070" y="1627563"/>
            <a:ext cx="2592000" cy="1481143"/>
          </a:xfrm>
          <a:prstGeom prst="rect">
            <a:avLst/>
          </a:prstGeom>
          <a:ln>
            <a:noFill/>
          </a:ln>
          <a:effectLst>
            <a:softEdge rad="112500"/>
          </a:effectLst>
        </p:spPr>
      </p:pic>
      <p:pic>
        <p:nvPicPr>
          <p:cNvPr id="33" name="Grafik 32" descr="Ein Bild, das Essen, Teller, Kochkunst, Roti enthält.&#10;&#10;Automatisch generierte Beschreibung">
            <a:extLst>
              <a:ext uri="{FF2B5EF4-FFF2-40B4-BE49-F238E27FC236}">
                <a16:creationId xmlns:a16="http://schemas.microsoft.com/office/drawing/2014/main" id="{C4CF7936-EFF9-64C8-FC93-632F2DEE799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59721" y="3211089"/>
            <a:ext cx="2592000" cy="1481143"/>
          </a:xfrm>
          <a:prstGeom prst="rect">
            <a:avLst/>
          </a:prstGeom>
          <a:ln>
            <a:noFill/>
          </a:ln>
          <a:effectLst>
            <a:softEdge rad="112500"/>
          </a:effectLst>
        </p:spPr>
      </p:pic>
      <p:pic>
        <p:nvPicPr>
          <p:cNvPr id="36" name="Grafik 35" descr="Ein Bild, das Essen, Geschirr, Mahlzeit, Kulinarik enthält.&#10;&#10;Automatisch generierte Beschreibung">
            <a:extLst>
              <a:ext uri="{FF2B5EF4-FFF2-40B4-BE49-F238E27FC236}">
                <a16:creationId xmlns:a16="http://schemas.microsoft.com/office/drawing/2014/main" id="{7E62B937-B019-4834-5DF4-185A12FC52F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03766" y="4779000"/>
            <a:ext cx="2592000" cy="1481143"/>
          </a:xfrm>
          <a:prstGeom prst="rect">
            <a:avLst/>
          </a:prstGeom>
          <a:ln>
            <a:noFill/>
          </a:ln>
          <a:effectLst>
            <a:softEdge rad="112500"/>
          </a:effectLst>
        </p:spPr>
      </p:pic>
    </p:spTree>
    <p:extLst>
      <p:ext uri="{BB962C8B-B14F-4D97-AF65-F5344CB8AC3E}">
        <p14:creationId xmlns:p14="http://schemas.microsoft.com/office/powerpoint/2010/main" val="2495574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FF60DC99-5596-AAD9-018B-29BC00EE966F}"/>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756512BD-A9A2-91C9-E302-5D4696F9FC18}"/>
              </a:ext>
            </a:extLst>
          </p:cNvPr>
          <p:cNvPicPr>
            <a:picLocks noChangeAspect="1"/>
          </p:cNvPicPr>
          <p:nvPr/>
        </p:nvPicPr>
        <p:blipFill rotWithShape="1">
          <a:blip r:embed="rId4">
            <a:alphaModFix amt="50000"/>
          </a:blip>
          <a:srcRect l="3802" t="3886" r="3038" b="21186"/>
          <a:stretch/>
        </p:blipFill>
        <p:spPr>
          <a:xfrm>
            <a:off x="18705" y="-57876"/>
            <a:ext cx="12192000" cy="6881460"/>
          </a:xfrm>
          <a:prstGeom prst="rect">
            <a:avLst/>
          </a:prstGeom>
        </p:spPr>
      </p:pic>
      <p:sp>
        <p:nvSpPr>
          <p:cNvPr id="2" name="Textfeld 1">
            <a:extLst>
              <a:ext uri="{FF2B5EF4-FFF2-40B4-BE49-F238E27FC236}">
                <a16:creationId xmlns:a16="http://schemas.microsoft.com/office/drawing/2014/main" id="{9424610A-E5FF-EAD7-3DF3-E1227EA7F51C}"/>
              </a:ext>
            </a:extLst>
          </p:cNvPr>
          <p:cNvSpPr txBox="1"/>
          <p:nvPr/>
        </p:nvSpPr>
        <p:spPr>
          <a:xfrm>
            <a:off x="6146000" y="0"/>
            <a:ext cx="533891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800" b="1" i="0" u="none" strike="noStrike" kern="1200" cap="none" spc="0" normalizeH="0" baseline="0" noProof="0" dirty="0">
                <a:ln>
                  <a:noFill/>
                </a:ln>
                <a:solidFill>
                  <a:srgbClr val="374151"/>
                </a:solidFill>
                <a:effectLst/>
                <a:uLnTx/>
                <a:uFillTx/>
                <a:latin typeface="Söhne"/>
                <a:ea typeface="+mn-ea"/>
                <a:cs typeface="+mn-cs"/>
              </a:rPr>
            </a:br>
            <a:r>
              <a:rPr kumimoji="0" lang="de-DE" sz="2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öhne"/>
                <a:ea typeface="+mn-ea"/>
                <a:cs typeface="+mn-cs"/>
              </a:rPr>
              <a:t>Hauptgerichte</a:t>
            </a:r>
          </a:p>
        </p:txBody>
      </p:sp>
      <p:sp>
        <p:nvSpPr>
          <p:cNvPr id="4" name="Textfeld 3">
            <a:extLst>
              <a:ext uri="{FF2B5EF4-FFF2-40B4-BE49-F238E27FC236}">
                <a16:creationId xmlns:a16="http://schemas.microsoft.com/office/drawing/2014/main" id="{DF43F510-D728-B749-7886-671028A33A1E}"/>
              </a:ext>
            </a:extLst>
          </p:cNvPr>
          <p:cNvSpPr txBox="1"/>
          <p:nvPr/>
        </p:nvSpPr>
        <p:spPr>
          <a:xfrm>
            <a:off x="598930" y="0"/>
            <a:ext cx="533891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800" b="1" i="0" u="none" strike="noStrike" kern="1200" cap="none" spc="0" normalizeH="0" baseline="0" noProof="0" dirty="0">
                <a:ln>
                  <a:noFill/>
                </a:ln>
                <a:solidFill>
                  <a:srgbClr val="374151"/>
                </a:solidFill>
                <a:effectLst/>
                <a:uLnTx/>
                <a:uFillTx/>
                <a:latin typeface="Söhne"/>
                <a:ea typeface="+mn-ea"/>
                <a:cs typeface="+mn-cs"/>
              </a:rPr>
            </a:br>
            <a:r>
              <a:rPr kumimoji="0" lang="de-DE" sz="2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öhne"/>
                <a:ea typeface="+mn-ea"/>
                <a:cs typeface="+mn-cs"/>
              </a:rPr>
              <a:t>Hauptgerichte</a:t>
            </a:r>
          </a:p>
        </p:txBody>
      </p:sp>
      <p:cxnSp>
        <p:nvCxnSpPr>
          <p:cNvPr id="5" name="Gerader Verbinder 4">
            <a:extLst>
              <a:ext uri="{FF2B5EF4-FFF2-40B4-BE49-F238E27FC236}">
                <a16:creationId xmlns:a16="http://schemas.microsoft.com/office/drawing/2014/main" id="{B04E9615-8FDA-A924-0709-7140D783D91D}"/>
              </a:ext>
            </a:extLst>
          </p:cNvPr>
          <p:cNvCxnSpPr>
            <a:cxnSpLocks/>
          </p:cNvCxnSpPr>
          <p:nvPr/>
        </p:nvCxnSpPr>
        <p:spPr>
          <a:xfrm>
            <a:off x="1234789" y="779611"/>
            <a:ext cx="3978705"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cxnSp>
        <p:nvCxnSpPr>
          <p:cNvPr id="6" name="Gerader Verbinder 5">
            <a:extLst>
              <a:ext uri="{FF2B5EF4-FFF2-40B4-BE49-F238E27FC236}">
                <a16:creationId xmlns:a16="http://schemas.microsoft.com/office/drawing/2014/main" id="{F0AD89FE-5256-548C-D5FC-FA943F455832}"/>
              </a:ext>
            </a:extLst>
          </p:cNvPr>
          <p:cNvCxnSpPr>
            <a:cxnSpLocks/>
          </p:cNvCxnSpPr>
          <p:nvPr/>
        </p:nvCxnSpPr>
        <p:spPr>
          <a:xfrm>
            <a:off x="6853925" y="779611"/>
            <a:ext cx="3978705"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pic>
        <p:nvPicPr>
          <p:cNvPr id="9" name="Picture 16" descr="36.004 Besteck Icon Bilder, Stockfotos, 3D-Objekte und Vektorgrafiken |  Shutterstock">
            <a:extLst>
              <a:ext uri="{FF2B5EF4-FFF2-40B4-BE49-F238E27FC236}">
                <a16:creationId xmlns:a16="http://schemas.microsoft.com/office/drawing/2014/main" id="{D14C6369-AD51-C676-889C-618A0D16A62B}"/>
              </a:ext>
            </a:extLst>
          </p:cNvPr>
          <p:cNvPicPr>
            <a:picLocks noChangeAspect="1" noChangeArrowheads="1"/>
          </p:cNvPicPr>
          <p:nvPr/>
        </p:nvPicPr>
        <p:blipFill>
          <a:blip r:embed="rId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7706" y="6052894"/>
            <a:ext cx="942217" cy="94221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36.004 Besteck Icon Bilder, Stockfotos, 3D-Objekte und Vektorgrafiken |  Shutterstock">
            <a:extLst>
              <a:ext uri="{FF2B5EF4-FFF2-40B4-BE49-F238E27FC236}">
                <a16:creationId xmlns:a16="http://schemas.microsoft.com/office/drawing/2014/main" id="{32B8B917-E8CC-4AA8-A5C3-776E0678BC4E}"/>
              </a:ext>
            </a:extLst>
          </p:cNvPr>
          <p:cNvPicPr>
            <a:picLocks noChangeAspect="1" noChangeArrowheads="1"/>
          </p:cNvPicPr>
          <p:nvPr/>
        </p:nvPicPr>
        <p:blipFill>
          <a:blip r:embed="rId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832630" y="6052894"/>
            <a:ext cx="942217" cy="94221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BFFA3CC3-E9AF-A27D-F9A7-20658263264F}"/>
              </a:ext>
            </a:extLst>
          </p:cNvPr>
          <p:cNvSpPr txBox="1"/>
          <p:nvPr/>
        </p:nvSpPr>
        <p:spPr>
          <a:xfrm>
            <a:off x="477706" y="1092631"/>
            <a:ext cx="3199559"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 Vegane Gerichte </a:t>
            </a:r>
            <a:endParaRPr kumimoji="0" lang="de-DE" sz="2000" b="1" i="1" u="none" strike="noStrike" kern="1200" cap="none" spc="0" normalizeH="0" baseline="0" noProof="0" dirty="0">
              <a:ln>
                <a:noFill/>
              </a:ln>
              <a:solidFill>
                <a:srgbClr val="0070C0"/>
              </a:solidFill>
              <a:effectLst>
                <a:outerShdw blurRad="50800" dist="38100" algn="l" rotWithShape="0">
                  <a:prstClr val="black">
                    <a:alpha val="40000"/>
                  </a:prstClr>
                </a:outerShdw>
              </a:effectLst>
              <a:uLnTx/>
              <a:uFillTx/>
              <a:latin typeface="Sitka Display" pitchFamily="2" charset="0"/>
              <a:ea typeface="+mn-ea"/>
              <a:cs typeface="+mn-cs"/>
            </a:endParaRPr>
          </a:p>
        </p:txBody>
      </p:sp>
      <p:pic>
        <p:nvPicPr>
          <p:cNvPr id="3074" name="Picture 2" descr="Vegan - Free nature icons">
            <a:extLst>
              <a:ext uri="{FF2B5EF4-FFF2-40B4-BE49-F238E27FC236}">
                <a16:creationId xmlns:a16="http://schemas.microsoft.com/office/drawing/2014/main" id="{27B4AA03-2343-035D-0E0D-2075615BC2FE}"/>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98454" y="901578"/>
            <a:ext cx="741600" cy="74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feld 13">
            <a:extLst>
              <a:ext uri="{FF2B5EF4-FFF2-40B4-BE49-F238E27FC236}">
                <a16:creationId xmlns:a16="http://schemas.microsoft.com/office/drawing/2014/main" id="{1C8EBEE0-85E9-B952-E85B-698B194136A4}"/>
              </a:ext>
            </a:extLst>
          </p:cNvPr>
          <p:cNvSpPr txBox="1"/>
          <p:nvPr/>
        </p:nvSpPr>
        <p:spPr>
          <a:xfrm>
            <a:off x="948814" y="1643178"/>
            <a:ext cx="3199559" cy="4462760"/>
          </a:xfrm>
          <a:prstGeom prst="rect">
            <a:avLst/>
          </a:prstGeom>
          <a:noFill/>
        </p:spPr>
        <p:txBody>
          <a:bodyPr wrap="square" rtlCol="0">
            <a:spAutoFit/>
          </a:bodyPr>
          <a:lstStyle/>
          <a:p>
            <a:pPr marL="285750" indent="-285750" algn="l">
              <a:buFont typeface="Arial" panose="020B0604020202020204" pitchFamily="34" charset="0"/>
              <a:buChar char="•"/>
            </a:pPr>
            <a:r>
              <a:rPr lang="de-DE" sz="1400" b="1" dirty="0">
                <a:solidFill>
                  <a:srgbClr val="374151"/>
                </a:solidFill>
                <a:latin typeface="Sitka Display" pitchFamily="2" charset="0"/>
              </a:rPr>
              <a:t>Gemüse-Couscous:</a:t>
            </a:r>
          </a:p>
          <a:p>
            <a:pPr lvl="1"/>
            <a:r>
              <a:rPr lang="de-DE" sz="1400" dirty="0">
                <a:solidFill>
                  <a:srgbClr val="374151"/>
                </a:solidFill>
                <a:latin typeface="Sitka Display" pitchFamily="2" charset="0"/>
              </a:rPr>
              <a:t>mit gerösteten Kichererbsen</a:t>
            </a:r>
          </a:p>
          <a:p>
            <a:pPr lvl="1"/>
            <a:endParaRPr lang="de-DE" sz="1400" dirty="0">
              <a:solidFill>
                <a:srgbClr val="374151"/>
              </a:solidFill>
              <a:latin typeface="Sitka Display" pitchFamily="2" charset="0"/>
            </a:endParaRPr>
          </a:p>
          <a:p>
            <a:pPr lvl="1"/>
            <a:endParaRPr lang="de-DE" sz="1400" dirty="0">
              <a:solidFill>
                <a:srgbClr val="374151"/>
              </a:solidFill>
              <a:latin typeface="Sitka Display" pitchFamily="2" charset="0"/>
            </a:endParaRPr>
          </a:p>
          <a:p>
            <a:pPr lvl="1"/>
            <a:endParaRPr lang="de-DE" sz="1400" dirty="0">
              <a:solidFill>
                <a:srgbClr val="374151"/>
              </a:solidFill>
              <a:latin typeface="Sitka Display" pitchFamily="2" charset="0"/>
            </a:endParaRPr>
          </a:p>
          <a:p>
            <a:pPr lvl="1" algn="l"/>
            <a:endParaRPr lang="de-DE" sz="1400" dirty="0">
              <a:solidFill>
                <a:srgbClr val="374151"/>
              </a:solidFill>
              <a:latin typeface="Sitka Display" pitchFamily="2" charset="0"/>
            </a:endParaRPr>
          </a:p>
          <a:p>
            <a:pPr lvl="1" algn="l"/>
            <a:endParaRPr lang="de-DE" sz="1400" dirty="0">
              <a:solidFill>
                <a:srgbClr val="374151"/>
              </a:solidFill>
              <a:latin typeface="Sitka Display" pitchFamily="2" charset="0"/>
            </a:endParaRPr>
          </a:p>
          <a:p>
            <a:pPr marL="285750" indent="-285750">
              <a:buFont typeface="Arial" panose="020B0604020202020204" pitchFamily="34" charset="0"/>
              <a:buChar char="•"/>
            </a:pPr>
            <a:r>
              <a:rPr lang="de-DE" sz="1400" b="1" dirty="0">
                <a:solidFill>
                  <a:srgbClr val="374151"/>
                </a:solidFill>
                <a:latin typeface="Sitka Display" pitchFamily="2" charset="0"/>
              </a:rPr>
              <a:t>Rotes Linsen-Dal :</a:t>
            </a:r>
          </a:p>
          <a:p>
            <a:pPr lvl="1"/>
            <a:r>
              <a:rPr lang="de-DE" sz="1400" dirty="0">
                <a:solidFill>
                  <a:srgbClr val="374151"/>
                </a:solidFill>
                <a:latin typeface="Sitka Display" pitchFamily="2" charset="0"/>
              </a:rPr>
              <a:t>mit frischem Koriander</a:t>
            </a:r>
          </a:p>
          <a:p>
            <a:pPr lvl="1"/>
            <a:r>
              <a:rPr lang="de-DE" sz="1400" dirty="0">
                <a:solidFill>
                  <a:srgbClr val="374151"/>
                </a:solidFill>
                <a:latin typeface="Sitka Display" pitchFamily="2" charset="0"/>
              </a:rPr>
              <a:t>   serviert. </a:t>
            </a:r>
          </a:p>
          <a:p>
            <a:pPr lvl="1"/>
            <a:endParaRPr lang="de-DE" sz="1400" dirty="0">
              <a:solidFill>
                <a:srgbClr val="374151"/>
              </a:solidFill>
              <a:latin typeface="Sitka Display" pitchFamily="2" charset="0"/>
            </a:endParaRPr>
          </a:p>
          <a:p>
            <a:pPr lvl="1"/>
            <a:endParaRPr lang="de-DE" sz="1400" dirty="0">
              <a:solidFill>
                <a:srgbClr val="374151"/>
              </a:solidFill>
              <a:latin typeface="Sitka Display" pitchFamily="2" charset="0"/>
            </a:endParaRPr>
          </a:p>
          <a:p>
            <a:pPr lvl="1"/>
            <a:endParaRPr lang="de-DE" sz="1400" dirty="0">
              <a:solidFill>
                <a:srgbClr val="374151"/>
              </a:solidFill>
              <a:latin typeface="Sitka Display" pitchFamily="2" charset="0"/>
            </a:endParaRPr>
          </a:p>
          <a:p>
            <a:pPr lvl="1"/>
            <a:endParaRPr lang="de-DE" sz="1400" dirty="0">
              <a:solidFill>
                <a:srgbClr val="374151"/>
              </a:solidFill>
              <a:latin typeface="Sitka Display" pitchFamily="2" charset="0"/>
            </a:endParaRPr>
          </a:p>
          <a:p>
            <a:pPr marL="285750" indent="-285750">
              <a:buFont typeface="Arial" panose="020B0604020202020204" pitchFamily="34" charset="0"/>
              <a:buChar char="•"/>
            </a:pPr>
            <a:r>
              <a:rPr lang="de-DE" sz="1400" b="1" dirty="0">
                <a:solidFill>
                  <a:srgbClr val="374151"/>
                </a:solidFill>
                <a:latin typeface="Sitka Display" pitchFamily="2" charset="0"/>
              </a:rPr>
              <a:t>Veganes Chili sin Carne:</a:t>
            </a:r>
          </a:p>
          <a:p>
            <a:pPr lvl="1"/>
            <a:r>
              <a:rPr lang="de-DE" sz="1400" dirty="0">
                <a:solidFill>
                  <a:srgbClr val="374151"/>
                </a:solidFill>
                <a:latin typeface="Sitka Display" pitchFamily="2" charset="0"/>
              </a:rPr>
              <a:t>mit Reis oder Tortilla-Chips serviert.</a:t>
            </a:r>
          </a:p>
          <a:p>
            <a:pPr lvl="1"/>
            <a:endParaRPr lang="de-DE" sz="1400" dirty="0">
              <a:solidFill>
                <a:srgbClr val="374151"/>
              </a:solidFill>
              <a:latin typeface="Sitka Display" pitchFamily="2" charset="0"/>
            </a:endParaRPr>
          </a:p>
          <a:p>
            <a:pPr lvl="1"/>
            <a:endParaRPr lang="de-DE" sz="1400" dirty="0">
              <a:solidFill>
                <a:srgbClr val="374151"/>
              </a:solidFill>
              <a:latin typeface="Sitka Display" pitchFamily="2" charset="0"/>
            </a:endParaRPr>
          </a:p>
          <a:p>
            <a:pPr marL="285750" indent="-285750">
              <a:buFont typeface="Arial" panose="020B0604020202020204" pitchFamily="34" charset="0"/>
              <a:buChar char="•"/>
            </a:pPr>
            <a:endParaRPr lang="de-AT" dirty="0"/>
          </a:p>
        </p:txBody>
      </p:sp>
      <p:sp>
        <p:nvSpPr>
          <p:cNvPr id="15" name="Textfeld 14">
            <a:extLst>
              <a:ext uri="{FF2B5EF4-FFF2-40B4-BE49-F238E27FC236}">
                <a16:creationId xmlns:a16="http://schemas.microsoft.com/office/drawing/2014/main" id="{DC163EA3-5A63-902D-0D79-DA2C2AAA4E66}"/>
              </a:ext>
            </a:extLst>
          </p:cNvPr>
          <p:cNvSpPr txBox="1"/>
          <p:nvPr/>
        </p:nvSpPr>
        <p:spPr>
          <a:xfrm>
            <a:off x="1360611" y="5214822"/>
            <a:ext cx="851515" cy="646331"/>
          </a:xfrm>
          <a:prstGeom prst="rect">
            <a:avLst/>
          </a:prstGeom>
          <a:noFill/>
        </p:spPr>
        <p:txBody>
          <a:bodyPr wrap="none" rtlCol="0">
            <a:spAutoFit/>
          </a:bodyPr>
          <a:lstStyle/>
          <a:p>
            <a:r>
              <a:rPr lang="de-AT" sz="1800" b="1" dirty="0">
                <a:solidFill>
                  <a:schemeClr val="accent1"/>
                </a:solidFill>
                <a:latin typeface="Sitka Display" pitchFamily="2" charset="0"/>
              </a:rPr>
              <a:t>10,40€</a:t>
            </a:r>
          </a:p>
          <a:p>
            <a:endParaRPr lang="de-AT" dirty="0"/>
          </a:p>
        </p:txBody>
      </p:sp>
      <p:sp>
        <p:nvSpPr>
          <p:cNvPr id="16" name="Textfeld 15">
            <a:extLst>
              <a:ext uri="{FF2B5EF4-FFF2-40B4-BE49-F238E27FC236}">
                <a16:creationId xmlns:a16="http://schemas.microsoft.com/office/drawing/2014/main" id="{79E85BEE-52DF-A54A-F5F5-A566F3D2D51F}"/>
              </a:ext>
            </a:extLst>
          </p:cNvPr>
          <p:cNvSpPr txBox="1"/>
          <p:nvPr/>
        </p:nvSpPr>
        <p:spPr>
          <a:xfrm>
            <a:off x="1360611" y="3712308"/>
            <a:ext cx="745717" cy="646331"/>
          </a:xfrm>
          <a:prstGeom prst="rect">
            <a:avLst/>
          </a:prstGeom>
          <a:noFill/>
        </p:spPr>
        <p:txBody>
          <a:bodyPr wrap="none" rtlCol="0">
            <a:spAutoFit/>
          </a:bodyPr>
          <a:lstStyle/>
          <a:p>
            <a:r>
              <a:rPr lang="de-AT" sz="1800" b="1" dirty="0">
                <a:solidFill>
                  <a:schemeClr val="accent1"/>
                </a:solidFill>
                <a:latin typeface="Sitka Display" pitchFamily="2" charset="0"/>
              </a:rPr>
              <a:t>9,50€</a:t>
            </a:r>
          </a:p>
          <a:p>
            <a:endParaRPr lang="de-AT" dirty="0"/>
          </a:p>
        </p:txBody>
      </p:sp>
      <p:sp>
        <p:nvSpPr>
          <p:cNvPr id="17" name="Textfeld 16">
            <a:extLst>
              <a:ext uri="{FF2B5EF4-FFF2-40B4-BE49-F238E27FC236}">
                <a16:creationId xmlns:a16="http://schemas.microsoft.com/office/drawing/2014/main" id="{9117A2E2-8C0E-BCF7-EAA7-5E578814CB3C}"/>
              </a:ext>
            </a:extLst>
          </p:cNvPr>
          <p:cNvSpPr txBox="1"/>
          <p:nvPr/>
        </p:nvSpPr>
        <p:spPr>
          <a:xfrm>
            <a:off x="1419923" y="2049244"/>
            <a:ext cx="845103" cy="646331"/>
          </a:xfrm>
          <a:prstGeom prst="rect">
            <a:avLst/>
          </a:prstGeom>
          <a:noFill/>
        </p:spPr>
        <p:txBody>
          <a:bodyPr wrap="none" rtlCol="0">
            <a:spAutoFit/>
          </a:bodyPr>
          <a:lstStyle/>
          <a:p>
            <a:r>
              <a:rPr lang="de-AT" sz="1800" b="1" dirty="0">
                <a:solidFill>
                  <a:schemeClr val="accent1"/>
                </a:solidFill>
                <a:latin typeface="Sitka Display" pitchFamily="2" charset="0"/>
              </a:rPr>
              <a:t>10,30€</a:t>
            </a:r>
          </a:p>
          <a:p>
            <a:endParaRPr lang="de-AT" dirty="0"/>
          </a:p>
        </p:txBody>
      </p:sp>
      <p:sp>
        <p:nvSpPr>
          <p:cNvPr id="18" name="Textfeld 17">
            <a:extLst>
              <a:ext uri="{FF2B5EF4-FFF2-40B4-BE49-F238E27FC236}">
                <a16:creationId xmlns:a16="http://schemas.microsoft.com/office/drawing/2014/main" id="{0B189757-FF06-9227-FC5B-5A148ACA39CE}"/>
              </a:ext>
            </a:extLst>
          </p:cNvPr>
          <p:cNvSpPr txBox="1"/>
          <p:nvPr/>
        </p:nvSpPr>
        <p:spPr>
          <a:xfrm>
            <a:off x="6241723" y="1492741"/>
            <a:ext cx="3342116" cy="4801314"/>
          </a:xfrm>
          <a:prstGeom prst="rect">
            <a:avLst/>
          </a:prstGeom>
          <a:noFill/>
        </p:spPr>
        <p:txBody>
          <a:bodyPr wrap="square" rtlCol="0">
            <a:spAutoFit/>
          </a:bodyPr>
          <a:lstStyle/>
          <a:p>
            <a:pPr marL="285750" indent="-285750" algn="l">
              <a:buFont typeface="Arial" panose="020B0604020202020204" pitchFamily="34" charset="0"/>
              <a:buChar char="•"/>
            </a:pPr>
            <a:r>
              <a:rPr lang="de-AT" sz="1400" b="1" dirty="0">
                <a:solidFill>
                  <a:srgbClr val="374151"/>
                </a:solidFill>
                <a:latin typeface="Sitka Display" pitchFamily="2" charset="0"/>
              </a:rPr>
              <a:t>Gebratener Tofu:</a:t>
            </a:r>
          </a:p>
          <a:p>
            <a:pPr lvl="1" algn="l"/>
            <a:r>
              <a:rPr lang="de-AT" sz="1400" dirty="0">
                <a:solidFill>
                  <a:srgbClr val="374151"/>
                </a:solidFill>
                <a:latin typeface="Sitka Display" pitchFamily="2" charset="0"/>
              </a:rPr>
              <a:t>mit einer Mischung aus </a:t>
            </a:r>
          </a:p>
          <a:p>
            <a:pPr lvl="1" algn="l"/>
            <a:r>
              <a:rPr lang="de-AT" sz="1400" dirty="0">
                <a:solidFill>
                  <a:srgbClr val="374151"/>
                </a:solidFill>
                <a:latin typeface="Sitka Display" pitchFamily="2" charset="0"/>
              </a:rPr>
              <a:t>  asiatischem Gemüse </a:t>
            </a:r>
          </a:p>
          <a:p>
            <a:pPr lvl="1" algn="l"/>
            <a:r>
              <a:rPr lang="de-AT" sz="1400" dirty="0">
                <a:solidFill>
                  <a:srgbClr val="374151"/>
                </a:solidFill>
                <a:latin typeface="Sitka Display" pitchFamily="2" charset="0"/>
              </a:rPr>
              <a:t>Mit Inger-Sauce</a:t>
            </a:r>
          </a:p>
          <a:p>
            <a:pPr lvl="1" algn="l"/>
            <a:endParaRPr lang="de-AT" sz="1400" dirty="0">
              <a:solidFill>
                <a:srgbClr val="374151"/>
              </a:solidFill>
              <a:latin typeface="Sitka Display" pitchFamily="2" charset="0"/>
            </a:endParaRPr>
          </a:p>
          <a:p>
            <a:pPr lvl="1" algn="l"/>
            <a:endParaRPr lang="de-AT" sz="1400" dirty="0">
              <a:solidFill>
                <a:srgbClr val="374151"/>
              </a:solidFill>
              <a:latin typeface="Sitka Display" pitchFamily="2" charset="0"/>
            </a:endParaRPr>
          </a:p>
          <a:p>
            <a:pPr marL="285750" indent="-285750">
              <a:buFont typeface="Arial" panose="020B0604020202020204" pitchFamily="34" charset="0"/>
              <a:buChar char="•"/>
            </a:pPr>
            <a:r>
              <a:rPr lang="de-AT" sz="1400" b="1" dirty="0">
                <a:solidFill>
                  <a:srgbClr val="374151"/>
                </a:solidFill>
                <a:latin typeface="Sitka Display" pitchFamily="2" charset="0"/>
              </a:rPr>
              <a:t>Quinoa-Salat:</a:t>
            </a:r>
          </a:p>
          <a:p>
            <a:pPr lvl="1"/>
            <a:r>
              <a:rPr lang="de-AT" sz="1400" dirty="0">
                <a:solidFill>
                  <a:srgbClr val="374151"/>
                </a:solidFill>
                <a:latin typeface="Sitka Display" pitchFamily="2" charset="0"/>
              </a:rPr>
              <a:t>Quinoa wird mit Avocado,</a:t>
            </a:r>
          </a:p>
          <a:p>
            <a:pPr lvl="1"/>
            <a:r>
              <a:rPr lang="de-AT" sz="1400" dirty="0">
                <a:solidFill>
                  <a:srgbClr val="374151"/>
                </a:solidFill>
                <a:latin typeface="Sitka Display" pitchFamily="2" charset="0"/>
              </a:rPr>
              <a:t>  Kichererbsen, Gurken</a:t>
            </a:r>
          </a:p>
          <a:p>
            <a:pPr lvl="1"/>
            <a:r>
              <a:rPr lang="de-AT" sz="1400" dirty="0">
                <a:solidFill>
                  <a:srgbClr val="374151"/>
                </a:solidFill>
                <a:latin typeface="Sitka Display" pitchFamily="2" charset="0"/>
              </a:rPr>
              <a:t>einem Dressing aus</a:t>
            </a:r>
          </a:p>
          <a:p>
            <a:pPr lvl="1"/>
            <a:r>
              <a:rPr lang="de-AT" sz="1400" dirty="0">
                <a:solidFill>
                  <a:srgbClr val="374151"/>
                </a:solidFill>
                <a:latin typeface="Sitka Display" pitchFamily="2" charset="0"/>
              </a:rPr>
              <a:t> Zitronensaft und Olivenöl </a:t>
            </a:r>
          </a:p>
          <a:p>
            <a:pPr lvl="1"/>
            <a:r>
              <a:rPr lang="de-AT" sz="1400" dirty="0">
                <a:solidFill>
                  <a:srgbClr val="374151"/>
                </a:solidFill>
                <a:latin typeface="Sitka Display" pitchFamily="2" charset="0"/>
              </a:rPr>
              <a:t>  serviert.</a:t>
            </a:r>
          </a:p>
          <a:p>
            <a:pPr lvl="1"/>
            <a:endParaRPr lang="de-AT" sz="1400" dirty="0">
              <a:solidFill>
                <a:srgbClr val="374151"/>
              </a:solidFill>
              <a:latin typeface="Sitka Display" pitchFamily="2" charset="0"/>
            </a:endParaRPr>
          </a:p>
          <a:p>
            <a:pPr marL="742950" lvl="1" indent="-285750" algn="l">
              <a:buFont typeface="Arial" panose="020B0604020202020204" pitchFamily="34" charset="0"/>
              <a:buChar char="•"/>
            </a:pPr>
            <a:endParaRPr lang="de-AT" dirty="0">
              <a:solidFill>
                <a:srgbClr val="0D0D0D"/>
              </a:solidFill>
              <a:latin typeface="Söhne"/>
            </a:endParaRPr>
          </a:p>
          <a:p>
            <a:pPr marL="285750" indent="-285750" algn="l">
              <a:buFont typeface="Arial" panose="020B0604020202020204" pitchFamily="34" charset="0"/>
              <a:buChar char="•"/>
            </a:pPr>
            <a:r>
              <a:rPr lang="de-DE" sz="1400" b="1" dirty="0">
                <a:solidFill>
                  <a:srgbClr val="374151"/>
                </a:solidFill>
                <a:latin typeface="Sitka Display" pitchFamily="2" charset="0"/>
              </a:rPr>
              <a:t>Vegane Buddha-Schale mit gebackenem Tofu und buntem Gemüse:</a:t>
            </a:r>
          </a:p>
          <a:p>
            <a:pPr lvl="1"/>
            <a:r>
              <a:rPr lang="de-DE" sz="1400" dirty="0">
                <a:solidFill>
                  <a:srgbClr val="374151"/>
                </a:solidFill>
                <a:latin typeface="Sitka Display" pitchFamily="2" charset="0"/>
              </a:rPr>
              <a:t>Mit Quinoa oder brauner Reis serviert.</a:t>
            </a:r>
          </a:p>
          <a:p>
            <a:pPr marL="742950" lvl="1" indent="-285750" algn="l">
              <a:buFont typeface="Arial" panose="020B0604020202020204" pitchFamily="34" charset="0"/>
              <a:buChar char="•"/>
            </a:pPr>
            <a:endParaRPr lang="de-AT" b="0" i="0" dirty="0">
              <a:solidFill>
                <a:srgbClr val="0D0D0D"/>
              </a:solidFill>
              <a:effectLst/>
              <a:latin typeface="Söhne"/>
            </a:endParaRPr>
          </a:p>
          <a:p>
            <a:pPr marL="285750" indent="-285750">
              <a:buFont typeface="Arial" panose="020B0604020202020204" pitchFamily="34" charset="0"/>
              <a:buChar char="•"/>
            </a:pPr>
            <a:endParaRPr lang="de-AT" dirty="0"/>
          </a:p>
        </p:txBody>
      </p:sp>
      <p:sp>
        <p:nvSpPr>
          <p:cNvPr id="19" name="Textfeld 18">
            <a:extLst>
              <a:ext uri="{FF2B5EF4-FFF2-40B4-BE49-F238E27FC236}">
                <a16:creationId xmlns:a16="http://schemas.microsoft.com/office/drawing/2014/main" id="{2A57C0AF-5CD4-B168-67BB-F7313E080D84}"/>
              </a:ext>
            </a:extLst>
          </p:cNvPr>
          <p:cNvSpPr txBox="1"/>
          <p:nvPr/>
        </p:nvSpPr>
        <p:spPr>
          <a:xfrm>
            <a:off x="6716372" y="5589323"/>
            <a:ext cx="814647" cy="646331"/>
          </a:xfrm>
          <a:prstGeom prst="rect">
            <a:avLst/>
          </a:prstGeom>
          <a:noFill/>
        </p:spPr>
        <p:txBody>
          <a:bodyPr wrap="none" rtlCol="0">
            <a:spAutoFit/>
          </a:bodyPr>
          <a:lstStyle/>
          <a:p>
            <a:r>
              <a:rPr lang="de-AT" sz="1800" b="1" dirty="0">
                <a:solidFill>
                  <a:schemeClr val="accent1"/>
                </a:solidFill>
                <a:latin typeface="Sitka Display" pitchFamily="2" charset="0"/>
              </a:rPr>
              <a:t>12,75€</a:t>
            </a:r>
          </a:p>
          <a:p>
            <a:endParaRPr lang="de-AT" dirty="0"/>
          </a:p>
        </p:txBody>
      </p:sp>
      <p:sp>
        <p:nvSpPr>
          <p:cNvPr id="20" name="Textfeld 19">
            <a:extLst>
              <a:ext uri="{FF2B5EF4-FFF2-40B4-BE49-F238E27FC236}">
                <a16:creationId xmlns:a16="http://schemas.microsoft.com/office/drawing/2014/main" id="{1B6AC7C0-1B97-3467-2093-E39A4B23C6E3}"/>
              </a:ext>
            </a:extLst>
          </p:cNvPr>
          <p:cNvSpPr txBox="1"/>
          <p:nvPr/>
        </p:nvSpPr>
        <p:spPr>
          <a:xfrm>
            <a:off x="6729196" y="3964851"/>
            <a:ext cx="801823" cy="646331"/>
          </a:xfrm>
          <a:prstGeom prst="rect">
            <a:avLst/>
          </a:prstGeom>
          <a:noFill/>
        </p:spPr>
        <p:txBody>
          <a:bodyPr wrap="none" rtlCol="0">
            <a:spAutoFit/>
          </a:bodyPr>
          <a:lstStyle/>
          <a:p>
            <a:r>
              <a:rPr lang="de-AT" sz="1800" b="1" dirty="0">
                <a:solidFill>
                  <a:schemeClr val="accent1"/>
                </a:solidFill>
                <a:latin typeface="Sitka Display" pitchFamily="2" charset="0"/>
              </a:rPr>
              <a:t>11,50€</a:t>
            </a:r>
          </a:p>
          <a:p>
            <a:endParaRPr lang="de-AT" dirty="0"/>
          </a:p>
        </p:txBody>
      </p:sp>
      <p:sp>
        <p:nvSpPr>
          <p:cNvPr id="21" name="Textfeld 20">
            <a:extLst>
              <a:ext uri="{FF2B5EF4-FFF2-40B4-BE49-F238E27FC236}">
                <a16:creationId xmlns:a16="http://schemas.microsoft.com/office/drawing/2014/main" id="{C489936D-1B0E-48C3-8254-E4B903194A18}"/>
              </a:ext>
            </a:extLst>
          </p:cNvPr>
          <p:cNvSpPr txBox="1"/>
          <p:nvPr/>
        </p:nvSpPr>
        <p:spPr>
          <a:xfrm>
            <a:off x="6754844" y="2320848"/>
            <a:ext cx="806631" cy="646331"/>
          </a:xfrm>
          <a:prstGeom prst="rect">
            <a:avLst/>
          </a:prstGeom>
          <a:noFill/>
        </p:spPr>
        <p:txBody>
          <a:bodyPr wrap="none" rtlCol="0">
            <a:spAutoFit/>
          </a:bodyPr>
          <a:lstStyle/>
          <a:p>
            <a:r>
              <a:rPr lang="de-AT" sz="1800" b="1" dirty="0">
                <a:solidFill>
                  <a:schemeClr val="accent1"/>
                </a:solidFill>
                <a:latin typeface="Sitka Display" pitchFamily="2" charset="0"/>
              </a:rPr>
              <a:t>11,99€</a:t>
            </a:r>
          </a:p>
          <a:p>
            <a:endParaRPr lang="de-AT" dirty="0"/>
          </a:p>
        </p:txBody>
      </p:sp>
      <p:pic>
        <p:nvPicPr>
          <p:cNvPr id="23" name="Grafik 22" descr="Ein Bild, das Essen, Platte, Geschirr, Himmel enthält.&#10;&#10;Automatisch generierte Beschreibung">
            <a:extLst>
              <a:ext uri="{FF2B5EF4-FFF2-40B4-BE49-F238E27FC236}">
                <a16:creationId xmlns:a16="http://schemas.microsoft.com/office/drawing/2014/main" id="{FDF0207C-DCF3-ADA4-697C-D4B179AFFA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8889" y="1701540"/>
            <a:ext cx="2592000" cy="1481143"/>
          </a:xfrm>
          <a:prstGeom prst="rect">
            <a:avLst/>
          </a:prstGeom>
          <a:ln>
            <a:noFill/>
          </a:ln>
          <a:effectLst>
            <a:softEdge rad="112500"/>
          </a:effectLst>
        </p:spPr>
      </p:pic>
      <p:pic>
        <p:nvPicPr>
          <p:cNvPr id="25" name="Grafik 24" descr="Ein Bild, das Platte, Essen, Geschirr, Teller enthält.&#10;&#10;Automatisch generierte Beschreibung">
            <a:extLst>
              <a:ext uri="{FF2B5EF4-FFF2-40B4-BE49-F238E27FC236}">
                <a16:creationId xmlns:a16="http://schemas.microsoft.com/office/drawing/2014/main" id="{69146E86-4CA0-1B10-90B9-AFC3901043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48889" y="3252157"/>
            <a:ext cx="2592000" cy="1481143"/>
          </a:xfrm>
          <a:prstGeom prst="rect">
            <a:avLst/>
          </a:prstGeom>
          <a:ln>
            <a:noFill/>
          </a:ln>
          <a:effectLst>
            <a:softEdge rad="112500"/>
          </a:effectLst>
        </p:spPr>
      </p:pic>
      <p:pic>
        <p:nvPicPr>
          <p:cNvPr id="27" name="Grafik 26" descr="Ein Bild, das Essen, Mahlzeit, Teller, Kochkunst enthält.&#10;&#10;Automatisch generierte Beschreibung">
            <a:extLst>
              <a:ext uri="{FF2B5EF4-FFF2-40B4-BE49-F238E27FC236}">
                <a16:creationId xmlns:a16="http://schemas.microsoft.com/office/drawing/2014/main" id="{574DDC24-69E3-7F9D-FF14-383326F8E4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48889" y="4802774"/>
            <a:ext cx="2592000" cy="1481143"/>
          </a:xfrm>
          <a:prstGeom prst="rect">
            <a:avLst/>
          </a:prstGeom>
          <a:ln>
            <a:noFill/>
          </a:ln>
          <a:effectLst>
            <a:softEdge rad="112500"/>
          </a:effectLst>
        </p:spPr>
      </p:pic>
      <p:pic>
        <p:nvPicPr>
          <p:cNvPr id="29" name="Grafik 28" descr="Ein Bild, das Essen, Himmel, Geschirr, Kochkunst enthält.&#10;&#10;Automatisch generierte Beschreibung">
            <a:extLst>
              <a:ext uri="{FF2B5EF4-FFF2-40B4-BE49-F238E27FC236}">
                <a16:creationId xmlns:a16="http://schemas.microsoft.com/office/drawing/2014/main" id="{B2F16D4E-B6B8-B4C7-C77D-E5D374CF6E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85189" y="1492741"/>
            <a:ext cx="2592000" cy="1481143"/>
          </a:xfrm>
          <a:prstGeom prst="rect">
            <a:avLst/>
          </a:prstGeom>
          <a:ln>
            <a:noFill/>
          </a:ln>
          <a:effectLst>
            <a:softEdge rad="112500"/>
          </a:effectLst>
        </p:spPr>
      </p:pic>
      <p:pic>
        <p:nvPicPr>
          <p:cNvPr id="31" name="Grafik 30" descr="Ein Bild, das Essen, Geschirr, Platte, Mahlzeit enthält.&#10;&#10;Automatisch generierte Beschreibung">
            <a:extLst>
              <a:ext uri="{FF2B5EF4-FFF2-40B4-BE49-F238E27FC236}">
                <a16:creationId xmlns:a16="http://schemas.microsoft.com/office/drawing/2014/main" id="{6160E6B3-5BDD-F33C-6B24-48BA95F6C2E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85189" y="3043358"/>
            <a:ext cx="2592000" cy="1481143"/>
          </a:xfrm>
          <a:prstGeom prst="rect">
            <a:avLst/>
          </a:prstGeom>
          <a:ln>
            <a:noFill/>
          </a:ln>
          <a:effectLst>
            <a:softEdge rad="112500"/>
          </a:effectLst>
        </p:spPr>
      </p:pic>
      <p:pic>
        <p:nvPicPr>
          <p:cNvPr id="33" name="Grafik 32" descr="Ein Bild, das Essen, Platte, Karotte, Zutaten enthält.&#10;&#10;Automatisch generierte Beschreibung">
            <a:extLst>
              <a:ext uri="{FF2B5EF4-FFF2-40B4-BE49-F238E27FC236}">
                <a16:creationId xmlns:a16="http://schemas.microsoft.com/office/drawing/2014/main" id="{E57303B0-3702-62EC-84E8-DCDF08BED51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85189" y="4665879"/>
            <a:ext cx="2592000" cy="1481143"/>
          </a:xfrm>
          <a:prstGeom prst="rect">
            <a:avLst/>
          </a:prstGeom>
          <a:ln>
            <a:noFill/>
          </a:ln>
          <a:effectLst>
            <a:softEdge rad="112500"/>
          </a:effectLst>
        </p:spPr>
      </p:pic>
    </p:spTree>
    <p:extLst>
      <p:ext uri="{BB962C8B-B14F-4D97-AF65-F5344CB8AC3E}">
        <p14:creationId xmlns:p14="http://schemas.microsoft.com/office/powerpoint/2010/main" val="2834735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622C080D-95B2-D507-DA70-954FE8A87E08}"/>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3F1EAF56-C5CB-9A0E-00DC-6F96C393FA9F}"/>
              </a:ext>
            </a:extLst>
          </p:cNvPr>
          <p:cNvPicPr>
            <a:picLocks noChangeAspect="1"/>
          </p:cNvPicPr>
          <p:nvPr/>
        </p:nvPicPr>
        <p:blipFill rotWithShape="1">
          <a:blip r:embed="rId4">
            <a:alphaModFix amt="50000"/>
          </a:blip>
          <a:srcRect l="3802" t="3886" r="3038" b="21186"/>
          <a:stretch/>
        </p:blipFill>
        <p:spPr>
          <a:xfrm>
            <a:off x="0" y="-23460"/>
            <a:ext cx="12192000" cy="6881460"/>
          </a:xfrm>
          <a:prstGeom prst="rect">
            <a:avLst/>
          </a:prstGeom>
        </p:spPr>
      </p:pic>
      <p:sp>
        <p:nvSpPr>
          <p:cNvPr id="2" name="Textfeld 1">
            <a:extLst>
              <a:ext uri="{FF2B5EF4-FFF2-40B4-BE49-F238E27FC236}">
                <a16:creationId xmlns:a16="http://schemas.microsoft.com/office/drawing/2014/main" id="{E9E2E3F4-0FD0-6DB8-175E-12670F17B92F}"/>
              </a:ext>
            </a:extLst>
          </p:cNvPr>
          <p:cNvSpPr txBox="1"/>
          <p:nvPr/>
        </p:nvSpPr>
        <p:spPr>
          <a:xfrm>
            <a:off x="6146000" y="0"/>
            <a:ext cx="533891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800" b="1" i="0" u="none" strike="noStrike" kern="1200" cap="none" spc="0" normalizeH="0" baseline="0" noProof="0" dirty="0">
                <a:ln>
                  <a:noFill/>
                </a:ln>
                <a:solidFill>
                  <a:srgbClr val="374151"/>
                </a:solidFill>
                <a:effectLst/>
                <a:uLnTx/>
                <a:uFillTx/>
                <a:latin typeface="Söhne"/>
                <a:ea typeface="+mn-ea"/>
                <a:cs typeface="+mn-cs"/>
              </a:rPr>
            </a:br>
            <a:r>
              <a:rPr kumimoji="0" lang="de-DE" sz="2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öhne"/>
                <a:ea typeface="+mn-ea"/>
                <a:cs typeface="+mn-cs"/>
              </a:rPr>
              <a:t>Hauptgerichte</a:t>
            </a:r>
          </a:p>
        </p:txBody>
      </p:sp>
      <p:sp>
        <p:nvSpPr>
          <p:cNvPr id="4" name="Textfeld 3">
            <a:extLst>
              <a:ext uri="{FF2B5EF4-FFF2-40B4-BE49-F238E27FC236}">
                <a16:creationId xmlns:a16="http://schemas.microsoft.com/office/drawing/2014/main" id="{3378FDDA-60DE-51FC-9C66-28E851AC2B4E}"/>
              </a:ext>
            </a:extLst>
          </p:cNvPr>
          <p:cNvSpPr txBox="1"/>
          <p:nvPr/>
        </p:nvSpPr>
        <p:spPr>
          <a:xfrm>
            <a:off x="598930" y="0"/>
            <a:ext cx="533891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de-DE" sz="1800" b="1" i="0" u="none" strike="noStrike" kern="1200" cap="none" spc="0" normalizeH="0" baseline="0" noProof="0" dirty="0">
                <a:ln>
                  <a:noFill/>
                </a:ln>
                <a:solidFill>
                  <a:srgbClr val="374151"/>
                </a:solidFill>
                <a:effectLst/>
                <a:uLnTx/>
                <a:uFillTx/>
                <a:latin typeface="Söhne"/>
                <a:ea typeface="+mn-ea"/>
                <a:cs typeface="+mn-cs"/>
              </a:rPr>
            </a:br>
            <a:r>
              <a:rPr kumimoji="0" lang="de-DE" sz="24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öhne"/>
                <a:ea typeface="+mn-ea"/>
                <a:cs typeface="+mn-cs"/>
              </a:rPr>
              <a:t>Hauptgerichte</a:t>
            </a:r>
          </a:p>
        </p:txBody>
      </p:sp>
      <p:cxnSp>
        <p:nvCxnSpPr>
          <p:cNvPr id="5" name="Gerader Verbinder 4">
            <a:extLst>
              <a:ext uri="{FF2B5EF4-FFF2-40B4-BE49-F238E27FC236}">
                <a16:creationId xmlns:a16="http://schemas.microsoft.com/office/drawing/2014/main" id="{E211FC9F-DFE8-491D-9A89-3436E3CCD7A1}"/>
              </a:ext>
            </a:extLst>
          </p:cNvPr>
          <p:cNvCxnSpPr>
            <a:cxnSpLocks/>
          </p:cNvCxnSpPr>
          <p:nvPr/>
        </p:nvCxnSpPr>
        <p:spPr>
          <a:xfrm>
            <a:off x="1234789" y="779611"/>
            <a:ext cx="3978705"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cxnSp>
        <p:nvCxnSpPr>
          <p:cNvPr id="6" name="Gerader Verbinder 5">
            <a:extLst>
              <a:ext uri="{FF2B5EF4-FFF2-40B4-BE49-F238E27FC236}">
                <a16:creationId xmlns:a16="http://schemas.microsoft.com/office/drawing/2014/main" id="{776809A4-AC78-A1FB-E2B7-F47E5FD4667F}"/>
              </a:ext>
            </a:extLst>
          </p:cNvPr>
          <p:cNvCxnSpPr>
            <a:cxnSpLocks/>
          </p:cNvCxnSpPr>
          <p:nvPr/>
        </p:nvCxnSpPr>
        <p:spPr>
          <a:xfrm>
            <a:off x="6853925" y="779611"/>
            <a:ext cx="3978705" cy="0"/>
          </a:xfrm>
          <a:prstGeom prst="line">
            <a:avLst/>
          </a:prstGeom>
          <a:ln w="9525">
            <a:solidFill>
              <a:srgbClr val="002060"/>
            </a:solidFill>
          </a:ln>
        </p:spPr>
        <p:style>
          <a:lnRef idx="2">
            <a:schemeClr val="accent1"/>
          </a:lnRef>
          <a:fillRef idx="0">
            <a:schemeClr val="accent1"/>
          </a:fillRef>
          <a:effectRef idx="1">
            <a:schemeClr val="accent1"/>
          </a:effectRef>
          <a:fontRef idx="minor">
            <a:schemeClr val="tx1"/>
          </a:fontRef>
        </p:style>
      </p:cxnSp>
      <p:pic>
        <p:nvPicPr>
          <p:cNvPr id="9" name="Picture 16" descr="36.004 Besteck Icon Bilder, Stockfotos, 3D-Objekte und Vektorgrafiken |  Shutterstock">
            <a:extLst>
              <a:ext uri="{FF2B5EF4-FFF2-40B4-BE49-F238E27FC236}">
                <a16:creationId xmlns:a16="http://schemas.microsoft.com/office/drawing/2014/main" id="{4F270DE6-87C5-9311-E76C-ECA74FE2C8EF}"/>
              </a:ext>
            </a:extLst>
          </p:cNvPr>
          <p:cNvPicPr>
            <a:picLocks noChangeAspect="1" noChangeArrowheads="1"/>
          </p:cNvPicPr>
          <p:nvPr/>
        </p:nvPicPr>
        <p:blipFill>
          <a:blip r:embed="rId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7706" y="6052894"/>
            <a:ext cx="942217" cy="94221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36.004 Besteck Icon Bilder, Stockfotos, 3D-Objekte und Vektorgrafiken |  Shutterstock">
            <a:extLst>
              <a:ext uri="{FF2B5EF4-FFF2-40B4-BE49-F238E27FC236}">
                <a16:creationId xmlns:a16="http://schemas.microsoft.com/office/drawing/2014/main" id="{1091DE71-2290-1719-F9EA-B4B3B40F6853}"/>
              </a:ext>
            </a:extLst>
          </p:cNvPr>
          <p:cNvPicPr>
            <a:picLocks noChangeAspect="1" noChangeArrowheads="1"/>
          </p:cNvPicPr>
          <p:nvPr/>
        </p:nvPicPr>
        <p:blipFill>
          <a:blip r:embed="rId5">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832630" y="6052894"/>
            <a:ext cx="942217" cy="94221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504DFE53-E4FB-5178-B9E7-C8D60B8E616A}"/>
              </a:ext>
            </a:extLst>
          </p:cNvPr>
          <p:cNvSpPr txBox="1"/>
          <p:nvPr/>
        </p:nvSpPr>
        <p:spPr>
          <a:xfrm>
            <a:off x="506548" y="1087923"/>
            <a:ext cx="3199559"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1" u="none" strike="noStrike" kern="1200" cap="none" spc="0" normalizeH="0" baseline="0" noProof="0" dirty="0">
                <a:ln>
                  <a:noFill/>
                </a:ln>
                <a:solidFill>
                  <a:srgbClr val="156082"/>
                </a:solidFill>
                <a:effectLst>
                  <a:outerShdw blurRad="50800" dist="38100" algn="l" rotWithShape="0">
                    <a:prstClr val="black">
                      <a:alpha val="40000"/>
                    </a:prstClr>
                  </a:outerShdw>
                </a:effectLst>
                <a:uLnTx/>
                <a:uFillTx/>
                <a:latin typeface="Sitka Display" pitchFamily="2" charset="0"/>
                <a:ea typeface="+mn-ea"/>
                <a:cs typeface="+mn-cs"/>
                <a:sym typeface="Wingdings" panose="05000000000000000000" pitchFamily="2" charset="2"/>
              </a:rPr>
              <a:t> Für unsere Kleinen</a:t>
            </a:r>
            <a:endParaRPr kumimoji="0" lang="de-DE" sz="2000" b="1" i="1" u="none" strike="noStrike" kern="1200" cap="none" spc="0" normalizeH="0" baseline="0" noProof="0" dirty="0">
              <a:ln>
                <a:noFill/>
              </a:ln>
              <a:solidFill>
                <a:srgbClr val="0070C0"/>
              </a:solidFill>
              <a:effectLst>
                <a:outerShdw blurRad="50800" dist="38100" algn="l" rotWithShape="0">
                  <a:prstClr val="black">
                    <a:alpha val="40000"/>
                  </a:prstClr>
                </a:outerShdw>
              </a:effectLst>
              <a:uLnTx/>
              <a:uFillTx/>
              <a:latin typeface="Sitka Display" pitchFamily="2" charset="0"/>
              <a:ea typeface="+mn-ea"/>
              <a:cs typeface="+mn-cs"/>
            </a:endParaRPr>
          </a:p>
        </p:txBody>
      </p:sp>
      <p:sp>
        <p:nvSpPr>
          <p:cNvPr id="19" name="Textfeld 18">
            <a:extLst>
              <a:ext uri="{FF2B5EF4-FFF2-40B4-BE49-F238E27FC236}">
                <a16:creationId xmlns:a16="http://schemas.microsoft.com/office/drawing/2014/main" id="{D602B47B-95A8-1705-6313-301373C783EF}"/>
              </a:ext>
            </a:extLst>
          </p:cNvPr>
          <p:cNvSpPr txBox="1"/>
          <p:nvPr/>
        </p:nvSpPr>
        <p:spPr>
          <a:xfrm>
            <a:off x="6656551" y="4714516"/>
            <a:ext cx="758541" cy="646331"/>
          </a:xfrm>
          <a:prstGeom prst="rect">
            <a:avLst/>
          </a:prstGeom>
          <a:noFill/>
        </p:spPr>
        <p:txBody>
          <a:bodyPr wrap="none" rtlCol="0">
            <a:spAutoFit/>
          </a:bodyPr>
          <a:lstStyle/>
          <a:p>
            <a:r>
              <a:rPr lang="de-AT" sz="1800" b="1" dirty="0">
                <a:solidFill>
                  <a:schemeClr val="accent1"/>
                </a:solidFill>
                <a:latin typeface="Sitka Display" pitchFamily="2" charset="0"/>
              </a:rPr>
              <a:t>8,49€</a:t>
            </a:r>
          </a:p>
          <a:p>
            <a:endParaRPr lang="de-AT" dirty="0"/>
          </a:p>
        </p:txBody>
      </p:sp>
      <p:pic>
        <p:nvPicPr>
          <p:cNvPr id="1026" name="Picture 2" descr="Kinder - Kostenlose menschen Icons">
            <a:extLst>
              <a:ext uri="{FF2B5EF4-FFF2-40B4-BE49-F238E27FC236}">
                <a16:creationId xmlns:a16="http://schemas.microsoft.com/office/drawing/2014/main" id="{8BB83384-D749-3716-BB9B-91AA2DFE7CE0}"/>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44491" y="820559"/>
            <a:ext cx="90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62AB5EDB-E70A-8CB3-4B53-A650C809DB2D}"/>
              </a:ext>
            </a:extLst>
          </p:cNvPr>
          <p:cNvSpPr txBox="1"/>
          <p:nvPr/>
        </p:nvSpPr>
        <p:spPr>
          <a:xfrm>
            <a:off x="780829" y="1556915"/>
            <a:ext cx="3049255" cy="4308872"/>
          </a:xfrm>
          <a:prstGeom prst="rect">
            <a:avLst/>
          </a:prstGeom>
          <a:noFill/>
        </p:spPr>
        <p:txBody>
          <a:bodyPr wrap="square" rtlCol="0">
            <a:spAutoFit/>
          </a:bodyPr>
          <a:lstStyle/>
          <a:p>
            <a:pPr marL="285750" indent="-285750" algn="l">
              <a:buFont typeface="Arial" panose="020B0604020202020204" pitchFamily="34" charset="0"/>
              <a:buChar char="•"/>
            </a:pPr>
            <a:r>
              <a:rPr lang="de-AT" sz="1400" b="1" dirty="0">
                <a:solidFill>
                  <a:srgbClr val="374151"/>
                </a:solidFill>
                <a:latin typeface="Sitka Display" pitchFamily="2" charset="0"/>
              </a:rPr>
              <a:t>"Strandgut-Spaß-Spaghetti“</a:t>
            </a:r>
            <a:r>
              <a:rPr lang="de-AT" b="0" i="0" dirty="0">
                <a:solidFill>
                  <a:srgbClr val="0D0D0D"/>
                </a:solidFill>
                <a:effectLst/>
                <a:latin typeface="Söhne"/>
              </a:rPr>
              <a:t>: </a:t>
            </a:r>
          </a:p>
          <a:p>
            <a:pPr lvl="1"/>
            <a:r>
              <a:rPr lang="de-AT" sz="1400" dirty="0">
                <a:solidFill>
                  <a:srgbClr val="374151"/>
                </a:solidFill>
                <a:latin typeface="Sitka Display" pitchFamily="2" charset="0"/>
              </a:rPr>
              <a:t>mit frischer Tomatensauce</a:t>
            </a:r>
          </a:p>
          <a:p>
            <a:pPr lvl="1"/>
            <a:r>
              <a:rPr lang="de-AT" sz="1400" dirty="0">
                <a:solidFill>
                  <a:srgbClr val="374151"/>
                </a:solidFill>
                <a:latin typeface="Sitka Display" pitchFamily="2" charset="0"/>
              </a:rPr>
              <a:t>kleine Fischfleischbällchen</a:t>
            </a:r>
          </a:p>
          <a:p>
            <a:pPr lvl="1"/>
            <a:endParaRPr lang="de-AT" sz="1400" dirty="0">
              <a:solidFill>
                <a:srgbClr val="374151"/>
              </a:solidFill>
              <a:latin typeface="Sitka Display" pitchFamily="2" charset="0"/>
            </a:endParaRPr>
          </a:p>
          <a:p>
            <a:pPr lvl="1"/>
            <a:endParaRPr lang="de-AT" sz="1400" dirty="0">
              <a:solidFill>
                <a:srgbClr val="374151"/>
              </a:solidFill>
              <a:latin typeface="Sitka Display" pitchFamily="2" charset="0"/>
            </a:endParaRPr>
          </a:p>
          <a:p>
            <a:pPr marL="285750" indent="-285750">
              <a:buFont typeface="Arial" panose="020B0604020202020204" pitchFamily="34" charset="0"/>
              <a:buChar char="•"/>
            </a:pPr>
            <a:r>
              <a:rPr lang="de-AT" sz="1400" b="1" dirty="0">
                <a:solidFill>
                  <a:srgbClr val="374151"/>
                </a:solidFill>
                <a:latin typeface="Sitka Display" pitchFamily="2" charset="0"/>
              </a:rPr>
              <a:t>"Peanut-Butter-Bananen-Strandzauber":</a:t>
            </a:r>
          </a:p>
          <a:p>
            <a:pPr lvl="1"/>
            <a:r>
              <a:rPr lang="de-DE" sz="1400" dirty="0">
                <a:solidFill>
                  <a:srgbClr val="374151"/>
                </a:solidFill>
                <a:latin typeface="Sitka Display" pitchFamily="2" charset="0"/>
              </a:rPr>
              <a:t>Mit Erdnussbutter-Aufstrich frischen Bananen</a:t>
            </a:r>
          </a:p>
          <a:p>
            <a:pPr lvl="1"/>
            <a:r>
              <a:rPr lang="de-DE" sz="1400" dirty="0">
                <a:solidFill>
                  <a:srgbClr val="374151"/>
                </a:solidFill>
                <a:latin typeface="Sitka Display" pitchFamily="2" charset="0"/>
              </a:rPr>
              <a:t>serviert mit einer kleinen Handvoll</a:t>
            </a:r>
          </a:p>
          <a:p>
            <a:pPr lvl="1"/>
            <a:r>
              <a:rPr lang="de-DE" sz="1400" dirty="0">
                <a:solidFill>
                  <a:srgbClr val="374151"/>
                </a:solidFill>
                <a:latin typeface="Sitka Display" pitchFamily="2" charset="0"/>
              </a:rPr>
              <a:t>   frischer Beeren </a:t>
            </a:r>
          </a:p>
          <a:p>
            <a:pPr lvl="1"/>
            <a:r>
              <a:rPr lang="de-DE" sz="1400" dirty="0">
                <a:solidFill>
                  <a:srgbClr val="374151"/>
                </a:solidFill>
                <a:latin typeface="Sitka Display" pitchFamily="2" charset="0"/>
              </a:rPr>
              <a:t>   knusprigen Gurkenscheiben</a:t>
            </a:r>
          </a:p>
          <a:p>
            <a:pPr lvl="1"/>
            <a:endParaRPr lang="de-DE" sz="1400" dirty="0">
              <a:solidFill>
                <a:srgbClr val="374151"/>
              </a:solidFill>
              <a:latin typeface="Sitka Display" pitchFamily="2" charset="0"/>
            </a:endParaRPr>
          </a:p>
          <a:p>
            <a:pPr lvl="1"/>
            <a:endParaRPr lang="de-DE" sz="1400" dirty="0">
              <a:solidFill>
                <a:srgbClr val="374151"/>
              </a:solidFill>
              <a:latin typeface="Sitka Display" pitchFamily="2" charset="0"/>
            </a:endParaRPr>
          </a:p>
          <a:p>
            <a:pPr marL="285750" indent="-285750">
              <a:buFont typeface="Arial" panose="020B0604020202020204" pitchFamily="34" charset="0"/>
              <a:buChar char="•"/>
            </a:pPr>
            <a:r>
              <a:rPr lang="de-AT" sz="1400" b="1" dirty="0">
                <a:solidFill>
                  <a:srgbClr val="374151"/>
                </a:solidFill>
                <a:latin typeface="Sitka Display" pitchFamily="2" charset="0"/>
              </a:rPr>
              <a:t>"Palmenstrand-Nuggets": </a:t>
            </a:r>
          </a:p>
          <a:p>
            <a:pPr lvl="1"/>
            <a:r>
              <a:rPr lang="de-AT" sz="1400" dirty="0">
                <a:solidFill>
                  <a:srgbClr val="374151"/>
                </a:solidFill>
                <a:latin typeface="Sitka Display" pitchFamily="2" charset="0"/>
              </a:rPr>
              <a:t>serviert mit einem erfrischenden</a:t>
            </a:r>
          </a:p>
          <a:p>
            <a:pPr lvl="1"/>
            <a:r>
              <a:rPr lang="de-AT" sz="1400" dirty="0">
                <a:solidFill>
                  <a:srgbClr val="374151"/>
                </a:solidFill>
                <a:latin typeface="Sitka Display" pitchFamily="2" charset="0"/>
              </a:rPr>
              <a:t>   Mango-Dip</a:t>
            </a:r>
            <a:endParaRPr lang="de-AT" b="0" i="0" dirty="0">
              <a:solidFill>
                <a:srgbClr val="0D0D0D"/>
              </a:solidFill>
              <a:effectLst/>
              <a:latin typeface="Söhne"/>
            </a:endParaRPr>
          </a:p>
          <a:p>
            <a:pPr marL="285750" indent="-285750">
              <a:buFont typeface="Arial" panose="020B0604020202020204" pitchFamily="34" charset="0"/>
              <a:buChar char="•"/>
            </a:pPr>
            <a:endParaRPr lang="de-AT" dirty="0"/>
          </a:p>
        </p:txBody>
      </p:sp>
      <p:sp>
        <p:nvSpPr>
          <p:cNvPr id="8" name="Textfeld 7">
            <a:extLst>
              <a:ext uri="{FF2B5EF4-FFF2-40B4-BE49-F238E27FC236}">
                <a16:creationId xmlns:a16="http://schemas.microsoft.com/office/drawing/2014/main" id="{B2A7EF59-B305-9BB1-9021-0B77C83C878D}"/>
              </a:ext>
            </a:extLst>
          </p:cNvPr>
          <p:cNvSpPr txBox="1"/>
          <p:nvPr/>
        </p:nvSpPr>
        <p:spPr>
          <a:xfrm>
            <a:off x="6327900" y="1556915"/>
            <a:ext cx="3049255" cy="3323987"/>
          </a:xfrm>
          <a:prstGeom prst="rect">
            <a:avLst/>
          </a:prstGeom>
          <a:noFill/>
        </p:spPr>
        <p:txBody>
          <a:bodyPr wrap="square" rtlCol="0">
            <a:spAutoFit/>
          </a:bodyPr>
          <a:lstStyle/>
          <a:p>
            <a:pPr marL="285750" indent="-285750" algn="l">
              <a:buFont typeface="Arial" panose="020B0604020202020204" pitchFamily="34" charset="0"/>
              <a:buChar char="•"/>
            </a:pPr>
            <a:r>
              <a:rPr lang="de-AT" sz="1400" b="1" dirty="0">
                <a:solidFill>
                  <a:srgbClr val="374151"/>
                </a:solidFill>
                <a:latin typeface="Sitka Display" pitchFamily="2" charset="0"/>
              </a:rPr>
              <a:t>"Wellenreiter-Wrap":</a:t>
            </a:r>
          </a:p>
          <a:p>
            <a:pPr lvl="1"/>
            <a:r>
              <a:rPr lang="de-AT" sz="1400" dirty="0">
                <a:solidFill>
                  <a:srgbClr val="374151"/>
                </a:solidFill>
                <a:latin typeface="Sitka Display" pitchFamily="2" charset="0"/>
              </a:rPr>
              <a:t>mit exotischer</a:t>
            </a:r>
          </a:p>
          <a:p>
            <a:pPr lvl="1"/>
            <a:r>
              <a:rPr lang="de-AT" sz="1400" dirty="0">
                <a:solidFill>
                  <a:srgbClr val="374151"/>
                </a:solidFill>
                <a:latin typeface="Sitka Display" pitchFamily="2" charset="0"/>
              </a:rPr>
              <a:t>Kokos-Curry-Sauce</a:t>
            </a:r>
          </a:p>
          <a:p>
            <a:pPr lvl="1"/>
            <a:endParaRPr lang="de-AT" sz="1400" dirty="0">
              <a:solidFill>
                <a:srgbClr val="374151"/>
              </a:solidFill>
              <a:latin typeface="Sitka Display" pitchFamily="2" charset="0"/>
            </a:endParaRPr>
          </a:p>
          <a:p>
            <a:pPr lvl="1"/>
            <a:endParaRPr lang="de-AT" sz="1400" dirty="0">
              <a:solidFill>
                <a:srgbClr val="374151"/>
              </a:solidFill>
              <a:latin typeface="Sitka Display" pitchFamily="2" charset="0"/>
            </a:endParaRPr>
          </a:p>
          <a:p>
            <a:pPr lvl="1"/>
            <a:endParaRPr lang="de-AT" sz="1400" dirty="0">
              <a:solidFill>
                <a:srgbClr val="374151"/>
              </a:solidFill>
              <a:latin typeface="Sitka Display" pitchFamily="2" charset="0"/>
            </a:endParaRPr>
          </a:p>
          <a:p>
            <a:pPr lvl="1"/>
            <a:endParaRPr lang="de-AT" sz="1400" dirty="0">
              <a:solidFill>
                <a:srgbClr val="374151"/>
              </a:solidFill>
              <a:latin typeface="Sitka Display" pitchFamily="2" charset="0"/>
            </a:endParaRPr>
          </a:p>
          <a:p>
            <a:pPr lvl="1"/>
            <a:endParaRPr lang="de-AT" sz="1400" dirty="0">
              <a:solidFill>
                <a:srgbClr val="374151"/>
              </a:solidFill>
              <a:latin typeface="Sitka Display" pitchFamily="2" charset="0"/>
            </a:endParaRPr>
          </a:p>
          <a:p>
            <a:pPr lvl="1"/>
            <a:endParaRPr lang="de-AT" sz="1400" dirty="0">
              <a:solidFill>
                <a:srgbClr val="374151"/>
              </a:solidFill>
              <a:latin typeface="Sitka Display" pitchFamily="2" charset="0"/>
            </a:endParaRPr>
          </a:p>
          <a:p>
            <a:pPr marL="285750" indent="-285750">
              <a:buFont typeface="Arial" panose="020B0604020202020204" pitchFamily="34" charset="0"/>
              <a:buChar char="•"/>
            </a:pPr>
            <a:r>
              <a:rPr lang="de-AT" sz="1400" b="1" dirty="0">
                <a:solidFill>
                  <a:srgbClr val="374151"/>
                </a:solidFill>
                <a:latin typeface="Sitka Display" pitchFamily="2" charset="0"/>
              </a:rPr>
              <a:t>"Korallenriff-Fischstäbchen": </a:t>
            </a:r>
          </a:p>
          <a:p>
            <a:pPr lvl="1"/>
            <a:r>
              <a:rPr lang="de-AT" sz="1400" dirty="0">
                <a:solidFill>
                  <a:srgbClr val="374151"/>
                </a:solidFill>
                <a:latin typeface="Sitka Display" pitchFamily="2" charset="0"/>
              </a:rPr>
              <a:t>Fischstäbchen in lustigen Meeresformen</a:t>
            </a:r>
          </a:p>
          <a:p>
            <a:pPr lvl="1"/>
            <a:r>
              <a:rPr lang="de-AT" sz="1400" dirty="0">
                <a:solidFill>
                  <a:srgbClr val="374151"/>
                </a:solidFill>
                <a:latin typeface="Sitka Display" pitchFamily="2" charset="0"/>
              </a:rPr>
              <a:t>serviert mit knusprigen</a:t>
            </a:r>
          </a:p>
          <a:p>
            <a:pPr lvl="1"/>
            <a:r>
              <a:rPr lang="de-AT" sz="1400" dirty="0">
                <a:solidFill>
                  <a:srgbClr val="374151"/>
                </a:solidFill>
                <a:latin typeface="Sitka Display" pitchFamily="2" charset="0"/>
              </a:rPr>
              <a:t>   Süßkartoffel-Pommes</a:t>
            </a:r>
          </a:p>
          <a:p>
            <a:pPr lvl="1"/>
            <a:r>
              <a:rPr lang="de-AT" sz="1400" dirty="0">
                <a:solidFill>
                  <a:srgbClr val="374151"/>
                </a:solidFill>
                <a:latin typeface="Sitka Display" pitchFamily="2" charset="0"/>
              </a:rPr>
              <a:t>cremigen Avocado-Dip </a:t>
            </a:r>
            <a:endParaRPr lang="de-AT" dirty="0"/>
          </a:p>
        </p:txBody>
      </p:sp>
      <p:sp>
        <p:nvSpPr>
          <p:cNvPr id="11" name="Textfeld 10">
            <a:extLst>
              <a:ext uri="{FF2B5EF4-FFF2-40B4-BE49-F238E27FC236}">
                <a16:creationId xmlns:a16="http://schemas.microsoft.com/office/drawing/2014/main" id="{E72009FB-C46D-D455-DD4A-F4E84BA46FC7}"/>
              </a:ext>
            </a:extLst>
          </p:cNvPr>
          <p:cNvSpPr txBox="1"/>
          <p:nvPr/>
        </p:nvSpPr>
        <p:spPr>
          <a:xfrm>
            <a:off x="6677390" y="2237240"/>
            <a:ext cx="737702" cy="646331"/>
          </a:xfrm>
          <a:prstGeom prst="rect">
            <a:avLst/>
          </a:prstGeom>
          <a:noFill/>
        </p:spPr>
        <p:txBody>
          <a:bodyPr wrap="none" rtlCol="0">
            <a:spAutoFit/>
          </a:bodyPr>
          <a:lstStyle/>
          <a:p>
            <a:r>
              <a:rPr lang="de-AT" sz="1800" b="1" dirty="0">
                <a:solidFill>
                  <a:schemeClr val="accent1"/>
                </a:solidFill>
                <a:latin typeface="Sitka Display" pitchFamily="2" charset="0"/>
              </a:rPr>
              <a:t>6,79€</a:t>
            </a:r>
          </a:p>
          <a:p>
            <a:endParaRPr lang="de-AT" dirty="0"/>
          </a:p>
        </p:txBody>
      </p:sp>
      <p:sp>
        <p:nvSpPr>
          <p:cNvPr id="12" name="Textfeld 11">
            <a:extLst>
              <a:ext uri="{FF2B5EF4-FFF2-40B4-BE49-F238E27FC236}">
                <a16:creationId xmlns:a16="http://schemas.microsoft.com/office/drawing/2014/main" id="{193C4AFC-9EE2-6C2C-32EC-19D8C451F05D}"/>
              </a:ext>
            </a:extLst>
          </p:cNvPr>
          <p:cNvSpPr txBox="1"/>
          <p:nvPr/>
        </p:nvSpPr>
        <p:spPr>
          <a:xfrm>
            <a:off x="1044660" y="2265336"/>
            <a:ext cx="750526" cy="646331"/>
          </a:xfrm>
          <a:prstGeom prst="rect">
            <a:avLst/>
          </a:prstGeom>
          <a:noFill/>
        </p:spPr>
        <p:txBody>
          <a:bodyPr wrap="none" rtlCol="0">
            <a:spAutoFit/>
          </a:bodyPr>
          <a:lstStyle/>
          <a:p>
            <a:r>
              <a:rPr lang="de-AT" b="1" dirty="0">
                <a:solidFill>
                  <a:schemeClr val="accent1"/>
                </a:solidFill>
                <a:latin typeface="Sitka Display" pitchFamily="2" charset="0"/>
              </a:rPr>
              <a:t>6,99</a:t>
            </a:r>
            <a:r>
              <a:rPr lang="de-AT" sz="1800" b="1" dirty="0">
                <a:solidFill>
                  <a:schemeClr val="accent1"/>
                </a:solidFill>
                <a:latin typeface="Sitka Display" pitchFamily="2" charset="0"/>
              </a:rPr>
              <a:t>€</a:t>
            </a:r>
          </a:p>
          <a:p>
            <a:endParaRPr lang="de-AT" dirty="0"/>
          </a:p>
        </p:txBody>
      </p:sp>
      <p:sp>
        <p:nvSpPr>
          <p:cNvPr id="22" name="Textfeld 21">
            <a:extLst>
              <a:ext uri="{FF2B5EF4-FFF2-40B4-BE49-F238E27FC236}">
                <a16:creationId xmlns:a16="http://schemas.microsoft.com/office/drawing/2014/main" id="{7AFF40EF-039B-08FC-185A-AAB6B993D903}"/>
              </a:ext>
            </a:extLst>
          </p:cNvPr>
          <p:cNvSpPr txBox="1"/>
          <p:nvPr/>
        </p:nvSpPr>
        <p:spPr>
          <a:xfrm>
            <a:off x="1059087" y="4391350"/>
            <a:ext cx="740908" cy="646331"/>
          </a:xfrm>
          <a:prstGeom prst="rect">
            <a:avLst/>
          </a:prstGeom>
          <a:noFill/>
        </p:spPr>
        <p:txBody>
          <a:bodyPr wrap="none" rtlCol="0">
            <a:spAutoFit/>
          </a:bodyPr>
          <a:lstStyle/>
          <a:p>
            <a:r>
              <a:rPr lang="de-AT" b="1" dirty="0">
                <a:solidFill>
                  <a:schemeClr val="accent1"/>
                </a:solidFill>
                <a:latin typeface="Sitka Display" pitchFamily="2" charset="0"/>
              </a:rPr>
              <a:t>5,99</a:t>
            </a:r>
            <a:r>
              <a:rPr lang="de-AT" sz="1800" b="1" dirty="0">
                <a:solidFill>
                  <a:schemeClr val="accent1"/>
                </a:solidFill>
                <a:latin typeface="Sitka Display" pitchFamily="2" charset="0"/>
              </a:rPr>
              <a:t>€</a:t>
            </a:r>
          </a:p>
          <a:p>
            <a:endParaRPr lang="de-AT" dirty="0"/>
          </a:p>
        </p:txBody>
      </p:sp>
      <p:sp>
        <p:nvSpPr>
          <p:cNvPr id="24" name="Textfeld 23">
            <a:extLst>
              <a:ext uri="{FF2B5EF4-FFF2-40B4-BE49-F238E27FC236}">
                <a16:creationId xmlns:a16="http://schemas.microsoft.com/office/drawing/2014/main" id="{5E212FD4-72E8-A409-B55B-5D2C8D6F3811}"/>
              </a:ext>
            </a:extLst>
          </p:cNvPr>
          <p:cNvSpPr txBox="1"/>
          <p:nvPr/>
        </p:nvSpPr>
        <p:spPr>
          <a:xfrm>
            <a:off x="1058395" y="5427295"/>
            <a:ext cx="741600" cy="646331"/>
          </a:xfrm>
          <a:prstGeom prst="rect">
            <a:avLst/>
          </a:prstGeom>
          <a:noFill/>
        </p:spPr>
        <p:txBody>
          <a:bodyPr wrap="none" rtlCol="0">
            <a:spAutoFit/>
          </a:bodyPr>
          <a:lstStyle/>
          <a:p>
            <a:r>
              <a:rPr lang="de-AT" b="1" dirty="0">
                <a:solidFill>
                  <a:schemeClr val="accent1"/>
                </a:solidFill>
                <a:latin typeface="Sitka Display" pitchFamily="2" charset="0"/>
              </a:rPr>
              <a:t>7,29</a:t>
            </a:r>
            <a:r>
              <a:rPr lang="de-AT" sz="1800" b="1" dirty="0">
                <a:solidFill>
                  <a:schemeClr val="accent1"/>
                </a:solidFill>
                <a:latin typeface="Sitka Display" pitchFamily="2" charset="0"/>
              </a:rPr>
              <a:t>€</a:t>
            </a:r>
          </a:p>
          <a:p>
            <a:endParaRPr lang="de-AT" dirty="0"/>
          </a:p>
        </p:txBody>
      </p:sp>
      <p:pic>
        <p:nvPicPr>
          <p:cNvPr id="28" name="Grafik 27" descr="Ein Bild, das Essen, Teller, Kochkunst, Himmel enthält.&#10;&#10;Automatisch generierte Beschreibung">
            <a:extLst>
              <a:ext uri="{FF2B5EF4-FFF2-40B4-BE49-F238E27FC236}">
                <a16:creationId xmlns:a16="http://schemas.microsoft.com/office/drawing/2014/main" id="{5C531375-01C9-8D31-F8EC-511D245658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7230" y="1456138"/>
            <a:ext cx="1537899" cy="1537899"/>
          </a:xfrm>
          <a:prstGeom prst="ellipse">
            <a:avLst/>
          </a:prstGeom>
          <a:ln>
            <a:noFill/>
          </a:ln>
          <a:effectLst>
            <a:softEdge rad="112500"/>
          </a:effectLst>
        </p:spPr>
      </p:pic>
      <p:pic>
        <p:nvPicPr>
          <p:cNvPr id="32" name="Grafik 31" descr="Ein Bild, das Frucht, Essen, Platte, Erdbeere enthält.&#10;&#10;Automatisch generierte Beschreibung">
            <a:extLst>
              <a:ext uri="{FF2B5EF4-FFF2-40B4-BE49-F238E27FC236}">
                <a16:creationId xmlns:a16="http://schemas.microsoft.com/office/drawing/2014/main" id="{BB9E97F5-8594-0A21-4BCE-90D591D9F4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17230" y="3174436"/>
            <a:ext cx="1537200" cy="1537200"/>
          </a:xfrm>
          <a:prstGeom prst="ellipse">
            <a:avLst/>
          </a:prstGeom>
          <a:ln>
            <a:noFill/>
          </a:ln>
          <a:effectLst>
            <a:softEdge rad="112500"/>
          </a:effectLst>
        </p:spPr>
      </p:pic>
      <p:pic>
        <p:nvPicPr>
          <p:cNvPr id="35" name="Grafik 34" descr="Ein Bild, das Snack, Essen, draußen, Tisch enthält.&#10;&#10;Automatisch generierte Beschreibung">
            <a:extLst>
              <a:ext uri="{FF2B5EF4-FFF2-40B4-BE49-F238E27FC236}">
                <a16:creationId xmlns:a16="http://schemas.microsoft.com/office/drawing/2014/main" id="{87162ACB-9917-BA61-E6B0-AAF6AAB384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76294" y="4727028"/>
            <a:ext cx="1537200" cy="1537200"/>
          </a:xfrm>
          <a:prstGeom prst="ellipse">
            <a:avLst/>
          </a:prstGeom>
          <a:ln>
            <a:noFill/>
          </a:ln>
          <a:effectLst>
            <a:softEdge rad="112500"/>
          </a:effectLst>
        </p:spPr>
      </p:pic>
      <p:pic>
        <p:nvPicPr>
          <p:cNvPr id="37" name="Grafik 36" descr="Ein Bild, das Essen, Himmel, Fastfood, Platte enthält.&#10;&#10;Automatisch generierte Beschreibung">
            <a:extLst>
              <a:ext uri="{FF2B5EF4-FFF2-40B4-BE49-F238E27FC236}">
                <a16:creationId xmlns:a16="http://schemas.microsoft.com/office/drawing/2014/main" id="{4BBE0214-45B6-A640-C830-BBCFCCFD56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37320" y="1372486"/>
            <a:ext cx="1537200" cy="1537200"/>
          </a:xfrm>
          <a:prstGeom prst="ellipse">
            <a:avLst/>
          </a:prstGeom>
          <a:ln>
            <a:noFill/>
          </a:ln>
          <a:effectLst>
            <a:softEdge rad="112500"/>
          </a:effectLst>
        </p:spPr>
      </p:pic>
      <p:pic>
        <p:nvPicPr>
          <p:cNvPr id="39" name="Grafik 38" descr="Ein Bild, das Snack, Essen, Wasser, Fastfood enthält.&#10;&#10;Automatisch generierte Beschreibung">
            <a:extLst>
              <a:ext uri="{FF2B5EF4-FFF2-40B4-BE49-F238E27FC236}">
                <a16:creationId xmlns:a16="http://schemas.microsoft.com/office/drawing/2014/main" id="{1385712B-1613-95CA-91ED-364ECAEE40F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54361" y="3500481"/>
            <a:ext cx="1537200" cy="1537200"/>
          </a:xfrm>
          <a:prstGeom prst="ellipse">
            <a:avLst/>
          </a:prstGeom>
          <a:ln>
            <a:noFill/>
          </a:ln>
          <a:effectLst>
            <a:softEdge rad="112500"/>
          </a:effectLst>
        </p:spPr>
      </p:pic>
      <p:sp>
        <p:nvSpPr>
          <p:cNvPr id="40" name="Textfeld 39">
            <a:extLst>
              <a:ext uri="{FF2B5EF4-FFF2-40B4-BE49-F238E27FC236}">
                <a16:creationId xmlns:a16="http://schemas.microsoft.com/office/drawing/2014/main" id="{0BDDB677-255B-3A0C-21BB-1FEF8BE95C13}"/>
              </a:ext>
            </a:extLst>
          </p:cNvPr>
          <p:cNvSpPr txBox="1"/>
          <p:nvPr/>
        </p:nvSpPr>
        <p:spPr>
          <a:xfrm>
            <a:off x="6468742" y="5699153"/>
            <a:ext cx="4743960" cy="861774"/>
          </a:xfrm>
          <a:prstGeom prst="rect">
            <a:avLst/>
          </a:prstGeom>
          <a:noFill/>
        </p:spPr>
        <p:txBody>
          <a:bodyPr wrap="square" rtlCol="0">
            <a:spAutoFit/>
          </a:bodyPr>
          <a:lstStyle/>
          <a:p>
            <a:r>
              <a:rPr lang="de-DE" sz="1000" dirty="0">
                <a:solidFill>
                  <a:srgbClr val="374151"/>
                </a:solidFill>
                <a:latin typeface="Sitka Display" pitchFamily="2" charset="0"/>
              </a:rPr>
              <a:t>Hinweis: Überraschungsspaß für unsere kleinen Gäste! Zu jedem Kindergericht erhalten die Kinder ein kleines Überraschungsspielzeug und einen leckeren Lolli als besonderes Geschenk. Wir möchten, dass unsere jungen Gäste nicht nur köstliches Essen genießen, sondern auch eine extra Portion Spaß erleben! Wir wünschen Ihnen einen fröhlichen und genussvollen Aufenthalt bei uns.</a:t>
            </a:r>
            <a:endParaRPr lang="de-AT" sz="1000" dirty="0">
              <a:solidFill>
                <a:srgbClr val="374151"/>
              </a:solidFill>
              <a:latin typeface="Sitka Display" pitchFamily="2" charset="0"/>
            </a:endParaRPr>
          </a:p>
        </p:txBody>
      </p:sp>
    </p:spTree>
    <p:extLst>
      <p:ext uri="{BB962C8B-B14F-4D97-AF65-F5344CB8AC3E}">
        <p14:creationId xmlns:p14="http://schemas.microsoft.com/office/powerpoint/2010/main" val="3343798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2355</Words>
  <Application>Microsoft Office PowerPoint</Application>
  <PresentationFormat>Breitbild</PresentationFormat>
  <Paragraphs>563</Paragraphs>
  <Slides>13</Slides>
  <Notes>13</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13</vt:i4>
      </vt:variant>
    </vt:vector>
  </HeadingPairs>
  <TitlesOfParts>
    <vt:vector size="19" baseType="lpstr">
      <vt:lpstr>Aptos</vt:lpstr>
      <vt:lpstr>Aptos Display</vt:lpstr>
      <vt:lpstr>Arial</vt:lpstr>
      <vt:lpstr>Sitka Display</vt:lpstr>
      <vt:lpstr>Söhne</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Wallner Corinna, 4BK</dc:creator>
  <cp:lastModifiedBy>Wallner Corinna, 4BK</cp:lastModifiedBy>
  <cp:revision>60</cp:revision>
  <dcterms:created xsi:type="dcterms:W3CDTF">2024-02-06T17:27:43Z</dcterms:created>
  <dcterms:modified xsi:type="dcterms:W3CDTF">2024-02-23T17:48:47Z</dcterms:modified>
</cp:coreProperties>
</file>